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64" r:id="rId4"/>
    <p:sldId id="280" r:id="rId5"/>
    <p:sldId id="278" r:id="rId6"/>
    <p:sldId id="279" r:id="rId7"/>
    <p:sldId id="263" r:id="rId8"/>
    <p:sldId id="260" r:id="rId9"/>
    <p:sldId id="281" r:id="rId10"/>
    <p:sldId id="282" r:id="rId11"/>
    <p:sldId id="262" r:id="rId12"/>
    <p:sldId id="265" r:id="rId13"/>
    <p:sldId id="275" r:id="rId14"/>
    <p:sldId id="257" r:id="rId15"/>
    <p:sldId id="258" r:id="rId16"/>
    <p:sldId id="259" r:id="rId17"/>
    <p:sldId id="267" r:id="rId18"/>
    <p:sldId id="273" r:id="rId19"/>
    <p:sldId id="266" r:id="rId20"/>
    <p:sldId id="268" r:id="rId21"/>
    <p:sldId id="269" r:id="rId22"/>
    <p:sldId id="270" r:id="rId23"/>
    <p:sldId id="274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6" autoAdjust="0"/>
    <p:restoredTop sz="94660"/>
  </p:normalViewPr>
  <p:slideViewPr>
    <p:cSldViewPr snapToGrid="0">
      <p:cViewPr varScale="1">
        <p:scale>
          <a:sx n="74" d="100"/>
          <a:sy n="74" d="100"/>
        </p:scale>
        <p:origin x="46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bubble3D val="0"/>
            <c:explosion val="0"/>
            <c:spPr>
              <a:solidFill>
                <a:schemeClr val="tx2"/>
              </a:solidFill>
            </c:spPr>
            <c:extLst>
              <c:ext xmlns:c16="http://schemas.microsoft.com/office/drawing/2014/chart" uri="{C3380CC4-5D6E-409C-BE32-E72D297353CC}">
                <c16:uniqueId val="{00000001-ACA1-4525-99A3-A4737530C7E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A1-4525-99A3-A4737530C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7A5FC-E774-4A18-80E0-BB0F6328B8E1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E2A58-2706-4D78-98A0-9C69BD87FE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69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 </a:t>
            </a:r>
            <a:r>
              <a:rPr lang="en-CA" dirty="0" err="1"/>
              <a:t>clathrate</a:t>
            </a:r>
            <a:r>
              <a:rPr lang="en-CA" dirty="0"/>
              <a:t> gun hypothesis is the popular name given to the hypothesis that rises in sea temperatures (and/or falls in sea level) can trigger the sudden release of methane from methane </a:t>
            </a:r>
            <a:r>
              <a:rPr lang="en-CA" dirty="0" err="1"/>
              <a:t>clathrate</a:t>
            </a:r>
            <a:r>
              <a:rPr lang="en-CA" dirty="0"/>
              <a:t> compounds buried in </a:t>
            </a:r>
            <a:r>
              <a:rPr lang="en-CA" dirty="0" err="1"/>
              <a:t>seabeds</a:t>
            </a:r>
            <a:r>
              <a:rPr lang="en-CA" dirty="0"/>
              <a:t> and permafrost which, because the methane itself is a powerful greenhouse gas, leads to further temperature rise and further methane </a:t>
            </a:r>
            <a:r>
              <a:rPr lang="en-CA" dirty="0" err="1"/>
              <a:t>clathrate</a:t>
            </a:r>
            <a:r>
              <a:rPr lang="en-CA" dirty="0"/>
              <a:t> destabilization – in effect initiating a runaway process as irreversible, once started, as the firing of a gun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2A58-2706-4D78-98A0-9C69BD87FE3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3861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2A58-2706-4D78-98A0-9C69BD87FE3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</a:t>
            </a:r>
            <a:r>
              <a:rPr lang="en-US" baseline="0" dirty="0"/>
              <a:t> another twist to the story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2A58-2706-4D78-98A0-9C69BD87FE3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268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1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9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77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6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30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25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07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03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30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39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82DB8-1C4E-4A3B-BBF0-E40CB22F1259}" type="datetimeFigureOut">
              <a:rPr lang="en-CA" smtClean="0"/>
              <a:t>2022-01-08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104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//upload.wikimedia.org/wikipedia/commons/5/53/Speciation_modes.sv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chart" Target="../charts/chart1.xm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63" y="1383320"/>
            <a:ext cx="3693112" cy="40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88693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Speciation and Extinction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2399073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38" y="548957"/>
            <a:ext cx="6419850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Additional explanation: species capable of leaving fossil only emerged recently</a:t>
            </a:r>
            <a:endParaRPr lang="en-CA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0D67C3-077D-417A-9C77-8CC58FC759CC}"/>
              </a:ext>
            </a:extLst>
          </p:cNvPr>
          <p:cNvGrpSpPr/>
          <p:nvPr/>
        </p:nvGrpSpPr>
        <p:grpSpPr>
          <a:xfrm>
            <a:off x="5917374" y="3654743"/>
            <a:ext cx="2063115" cy="3203257"/>
            <a:chOff x="5917374" y="3654743"/>
            <a:chExt cx="2063115" cy="3203257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374" y="4985914"/>
              <a:ext cx="2063115" cy="1872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980238" y="4809173"/>
              <a:ext cx="1954530" cy="27699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Diatoms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6140259" y="3654743"/>
              <a:ext cx="485774" cy="1331595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73B4277-C4E7-4377-AF58-FF11BE7FC6F3}"/>
              </a:ext>
            </a:extLst>
          </p:cNvPr>
          <p:cNvGrpSpPr/>
          <p:nvPr/>
        </p:nvGrpSpPr>
        <p:grpSpPr>
          <a:xfrm>
            <a:off x="6235510" y="3589974"/>
            <a:ext cx="3470908" cy="3267384"/>
            <a:chOff x="6235510" y="3589974"/>
            <a:chExt cx="3470908" cy="3267384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1913" y="5054916"/>
              <a:ext cx="1754505" cy="180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990014" y="4812983"/>
              <a:ext cx="1656000" cy="27699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Forams</a:t>
              </a:r>
              <a:endParaRPr lang="en-US" sz="12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6235510" y="3589974"/>
              <a:ext cx="2030729" cy="136778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2C1CFE-4EDB-444E-8BF8-BB4E530268DA}"/>
              </a:ext>
            </a:extLst>
          </p:cNvPr>
          <p:cNvGrpSpPr/>
          <p:nvPr/>
        </p:nvGrpSpPr>
        <p:grpSpPr>
          <a:xfrm>
            <a:off x="2420747" y="3496630"/>
            <a:ext cx="1696402" cy="3337557"/>
            <a:chOff x="2420747" y="3496630"/>
            <a:chExt cx="1696402" cy="3337557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747" y="5123687"/>
              <a:ext cx="1696402" cy="171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2446463" y="4875848"/>
              <a:ext cx="1607820" cy="27699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Cambrian explosion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11308" y="3496630"/>
              <a:ext cx="190502" cy="1529713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12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072" y="4128202"/>
            <a:ext cx="842010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28336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The Big Five</a:t>
            </a:r>
            <a:endParaRPr lang="en-CA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4627446" y="1726586"/>
            <a:ext cx="5572727" cy="2518251"/>
            <a:chOff x="3103445" y="1726585"/>
            <a:chExt cx="5572727" cy="251825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445" y="1726585"/>
              <a:ext cx="3597844" cy="2036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5151" y="1726585"/>
              <a:ext cx="2711021" cy="2036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ular Callout 6"/>
            <p:cNvSpPr/>
            <p:nvPr/>
          </p:nvSpPr>
          <p:spPr>
            <a:xfrm>
              <a:off x="3103445" y="3763381"/>
              <a:ext cx="5572727" cy="481455"/>
            </a:xfrm>
            <a:prstGeom prst="wedgeRectCallout">
              <a:avLst>
                <a:gd name="adj1" fmla="val 30247"/>
                <a:gd name="adj2" fmla="val 1769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End-Cretaceous event, seventy-five per cent of all species on earth were exterminated including the dinosaurs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67639" y="1726586"/>
            <a:ext cx="5572727" cy="2518251"/>
            <a:chOff x="1948413" y="2409979"/>
            <a:chExt cx="5572727" cy="2518251"/>
          </a:xfrm>
        </p:grpSpPr>
        <p:sp>
          <p:nvSpPr>
            <p:cNvPr id="15" name="Rectangular Callout 14"/>
            <p:cNvSpPr/>
            <p:nvPr/>
          </p:nvSpPr>
          <p:spPr>
            <a:xfrm>
              <a:off x="1948413" y="4446775"/>
              <a:ext cx="5572727" cy="481455"/>
            </a:xfrm>
            <a:prstGeom prst="wedgeRectCallout">
              <a:avLst>
                <a:gd name="adj1" fmla="val 31974"/>
                <a:gd name="adj2" fmla="val 17897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Triassic–Jurassic event, at least half of the species at that time went extinct including the large amphibians and some reptiles crocodile-like</a:t>
              </a: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91" y="2409979"/>
              <a:ext cx="1797265" cy="202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3" y="2409979"/>
              <a:ext cx="2465594" cy="2036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756" y="2409979"/>
              <a:ext cx="1331384" cy="202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1773819" y="1026215"/>
            <a:ext cx="5572727" cy="3109563"/>
            <a:chOff x="1948413" y="1818667"/>
            <a:chExt cx="5572727" cy="3109563"/>
          </a:xfrm>
        </p:grpSpPr>
        <p:sp>
          <p:nvSpPr>
            <p:cNvPr id="20" name="Rectangular Callout 19"/>
            <p:cNvSpPr/>
            <p:nvPr/>
          </p:nvSpPr>
          <p:spPr>
            <a:xfrm>
              <a:off x="1948413" y="4446775"/>
              <a:ext cx="5572727" cy="481455"/>
            </a:xfrm>
            <a:prstGeom prst="wedgeRectCallout">
              <a:avLst>
                <a:gd name="adj1" fmla="val 36465"/>
                <a:gd name="adj2" fmla="val 1409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Permian–Triassic event, "Great Dying“, ~96% of all marine species and ~ 70% of land species at the time went extinct including large mammal-like reptiles and most insects</a:t>
              </a:r>
            </a:p>
          </p:txBody>
        </p:sp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704" y="2409979"/>
              <a:ext cx="2052435" cy="2016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3" y="1818667"/>
              <a:ext cx="3520291" cy="2628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1726279" y="775963"/>
            <a:ext cx="5579947" cy="3242622"/>
            <a:chOff x="1944803" y="1685608"/>
            <a:chExt cx="5579947" cy="3242622"/>
          </a:xfrm>
        </p:grpSpPr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582" y="2141723"/>
              <a:ext cx="2561168" cy="2305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700" y="2141723"/>
              <a:ext cx="2676525" cy="2390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ular Callout 26"/>
            <p:cNvSpPr/>
            <p:nvPr/>
          </p:nvSpPr>
          <p:spPr>
            <a:xfrm>
              <a:off x="1948413" y="4446775"/>
              <a:ext cx="5572727" cy="481455"/>
            </a:xfrm>
            <a:prstGeom prst="wedgeRectCallout">
              <a:avLst>
                <a:gd name="adj1" fmla="val 3647"/>
                <a:gd name="adj2" fmla="val 2829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Late Devonian, ~ 70% of all species at the time went extinct, the event was more catastrophic in the ocean and included trilobites and  coral-like organisms.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44803" y="1685608"/>
              <a:ext cx="5576337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Ocean anoxia, possibly triggered by global cooling or oceanic volcanism, among main suggested causes</a:t>
              </a:r>
            </a:p>
          </p:txBody>
        </p:sp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1" y="2145315"/>
              <a:ext cx="1776565" cy="2301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Rectangle 29"/>
          <p:cNvSpPr/>
          <p:nvPr/>
        </p:nvSpPr>
        <p:spPr>
          <a:xfrm>
            <a:off x="1703542" y="1255714"/>
            <a:ext cx="55763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Sea level and glacially-driven cooling among suggested causes of this extinction event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716778" y="1512249"/>
            <a:ext cx="5572727" cy="2452734"/>
            <a:chOff x="1948413" y="2658281"/>
            <a:chExt cx="5572727" cy="2452734"/>
          </a:xfrm>
        </p:grpSpPr>
        <p:sp>
          <p:nvSpPr>
            <p:cNvPr id="32" name="Rectangular Callout 31"/>
            <p:cNvSpPr/>
            <p:nvPr/>
          </p:nvSpPr>
          <p:spPr>
            <a:xfrm>
              <a:off x="1948413" y="4446775"/>
              <a:ext cx="5572727" cy="664240"/>
            </a:xfrm>
            <a:prstGeom prst="wedgeRectCallout">
              <a:avLst>
                <a:gd name="adj1" fmla="val -9824"/>
                <a:gd name="adj2" fmla="val 1548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Ordovician–Silurian event, the second largest of the five major extinctions on Earth, more than 60% of marine invertebrates died including brachiopods, bivalves, echinoderms, bryozoans and corals.</a:t>
              </a:r>
            </a:p>
          </p:txBody>
        </p:sp>
        <p:pic>
          <p:nvPicPr>
            <p:cNvPr id="33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0182" y="2658281"/>
              <a:ext cx="1630957" cy="1788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1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3" y="2658281"/>
              <a:ext cx="1921963" cy="1788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1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623" y="2658281"/>
              <a:ext cx="2546660" cy="1788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816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423" y="1949269"/>
            <a:ext cx="58801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8336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Are we in the verge of the sixth mass extinction?</a:t>
            </a:r>
            <a:endParaRPr lang="en-CA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706876" y="706333"/>
            <a:ext cx="3026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Only 1 to 2 percent of all species have gone extinct in recent decades</a:t>
            </a:r>
          </a:p>
        </p:txBody>
      </p:sp>
      <p:sp>
        <p:nvSpPr>
          <p:cNvPr id="6" name="Rectangle 5"/>
          <p:cNvSpPr/>
          <p:nvPr/>
        </p:nvSpPr>
        <p:spPr>
          <a:xfrm>
            <a:off x="9351094" y="6488668"/>
            <a:ext cx="284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Barnosky</a:t>
            </a:r>
            <a:r>
              <a:rPr lang="en-CA" dirty="0"/>
              <a:t> et al., Nature 2011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333593" y="860891"/>
            <a:ext cx="3231931" cy="5227465"/>
            <a:chOff x="5809592" y="860890"/>
            <a:chExt cx="3231931" cy="5227465"/>
          </a:xfrm>
        </p:grpSpPr>
        <p:grpSp>
          <p:nvGrpSpPr>
            <p:cNvPr id="23" name="Group 22"/>
            <p:cNvGrpSpPr/>
            <p:nvPr/>
          </p:nvGrpSpPr>
          <p:grpSpPr>
            <a:xfrm>
              <a:off x="5809592" y="860890"/>
              <a:ext cx="3231931" cy="5227465"/>
              <a:chOff x="5809592" y="860890"/>
              <a:chExt cx="3231931" cy="5227465"/>
            </a:xfrm>
          </p:grpSpPr>
          <p:sp>
            <p:nvSpPr>
              <p:cNvPr id="12" name="Rectangular Callout 11"/>
              <p:cNvSpPr/>
              <p:nvPr/>
            </p:nvSpPr>
            <p:spPr>
              <a:xfrm>
                <a:off x="5809592" y="860890"/>
                <a:ext cx="3231931" cy="299546"/>
              </a:xfrm>
              <a:prstGeom prst="wedgeRectCallout">
                <a:avLst>
                  <a:gd name="adj1" fmla="val 15650"/>
                  <a:gd name="adj2" fmla="val 18355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/>
                  <a:t>'endangered' and 'vulnerable' categories</a:t>
                </a: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 flipV="1">
                <a:off x="7945822" y="1784826"/>
                <a:ext cx="0" cy="4303529"/>
              </a:xfrm>
              <a:prstGeom prst="straightConnector1">
                <a:avLst/>
              </a:prstGeom>
              <a:ln w="762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7619450" y="150602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2100</a:t>
              </a:r>
              <a:endParaRPr lang="en-CA" dirty="0"/>
            </a:p>
          </p:txBody>
        </p:sp>
      </p:grpSp>
      <p:sp>
        <p:nvSpPr>
          <p:cNvPr id="8" name="Rectangular Callout 7"/>
          <p:cNvSpPr/>
          <p:nvPr/>
        </p:nvSpPr>
        <p:spPr>
          <a:xfrm>
            <a:off x="4917034" y="1160437"/>
            <a:ext cx="2249849" cy="299545"/>
          </a:xfrm>
          <a:prstGeom prst="wedgeRectCallout">
            <a:avLst>
              <a:gd name="adj1" fmla="val 40253"/>
              <a:gd name="adj2" fmla="val 238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‘critically endangered’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514346" y="1600161"/>
            <a:ext cx="652743" cy="4594031"/>
            <a:chOff x="5990345" y="1600160"/>
            <a:chExt cx="652743" cy="4594031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00952" y="1890662"/>
              <a:ext cx="0" cy="4303529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990345" y="160016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2050</a:t>
              </a:r>
              <a:endParaRPr lang="en-CA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53717" y="1621494"/>
            <a:ext cx="2578799" cy="2960453"/>
            <a:chOff x="346840" y="1310208"/>
            <a:chExt cx="2578799" cy="296045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40" y="1705258"/>
              <a:ext cx="2578799" cy="2565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Freeform 17"/>
            <p:cNvSpPr/>
            <p:nvPr/>
          </p:nvSpPr>
          <p:spPr>
            <a:xfrm>
              <a:off x="1529254" y="1310208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877" y="1724976"/>
            <a:ext cx="744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However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19204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45" y="1015227"/>
            <a:ext cx="6076316" cy="538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32" y="1041713"/>
            <a:ext cx="6101954" cy="532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33" y="939159"/>
            <a:ext cx="6153231" cy="542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33" y="936223"/>
            <a:ext cx="6050677" cy="540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8336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…Balance between current extinction and species description…</a:t>
            </a:r>
            <a:endParaRPr lang="en-CA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504598" y="6488668"/>
            <a:ext cx="268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Mora et al., Science </a:t>
            </a:r>
            <a:r>
              <a:rPr lang="en-CA" i="1" dirty="0"/>
              <a:t>(2013)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09096" y="3573008"/>
            <a:ext cx="1278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 extinction event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694010" y="902740"/>
            <a:ext cx="1278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mil ?</a:t>
            </a:r>
          </a:p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mil ?</a:t>
            </a:r>
            <a:endParaRPr lang="en-CA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20854536">
            <a:off x="4269623" y="4109562"/>
            <a:ext cx="290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8,000 species per year</a:t>
            </a:r>
            <a:endParaRPr lang="en-CA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2766271">
            <a:off x="4377381" y="2113345"/>
            <a:ext cx="124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0.72% / y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429821">
            <a:off x="4827259" y="1429231"/>
            <a:ext cx="124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0.22% / y</a:t>
            </a:r>
            <a:endParaRPr lang="en-CA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99982" y="709710"/>
            <a:ext cx="6525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Many species will be gone before we get to know they ever existed</a:t>
            </a:r>
            <a:endParaRPr lang="en-CA" b="1" i="1" dirty="0"/>
          </a:p>
        </p:txBody>
      </p:sp>
    </p:spTree>
    <p:extLst>
      <p:ext uri="{BB962C8B-B14F-4D97-AF65-F5344CB8AC3E}">
        <p14:creationId xmlns:p14="http://schemas.microsoft.com/office/powerpoint/2010/main" val="51051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  <p:bldP spid="15" grpId="0"/>
      <p:bldP spid="16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smanian_tiger_Extinc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4456" y="527037"/>
            <a:ext cx="3657600" cy="2743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617846" y="531159"/>
            <a:ext cx="2603348" cy="2065090"/>
            <a:chOff x="276726" y="825041"/>
            <a:chExt cx="2603348" cy="20650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26" y="1264485"/>
              <a:ext cx="2603348" cy="1625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76726" y="825041"/>
              <a:ext cx="2603348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The </a:t>
              </a:r>
              <a:r>
                <a:rPr lang="en-CA" sz="1200" dirty="0" err="1"/>
                <a:t>Thylacine</a:t>
              </a:r>
              <a:r>
                <a:rPr lang="en-CA" sz="1200" dirty="0"/>
                <a:t>, and its decedents, were around for about 4 million years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814456" y="524857"/>
            <a:ext cx="36576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The last known wild </a:t>
            </a:r>
            <a:r>
              <a:rPr lang="en-CA" sz="1200" dirty="0" err="1"/>
              <a:t>Thylacine</a:t>
            </a:r>
            <a:r>
              <a:rPr lang="en-CA" sz="1200" dirty="0"/>
              <a:t> was shot and killed in 1930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4456" y="3131738"/>
            <a:ext cx="36576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The last known living </a:t>
            </a:r>
            <a:r>
              <a:rPr lang="en-CA" sz="1200" dirty="0" err="1"/>
              <a:t>Thylacine</a:t>
            </a:r>
            <a:r>
              <a:rPr lang="en-CA" sz="1200" dirty="0"/>
              <a:t> (in captivity in the Hobart Zoo) died September 7th 1936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6910"/>
            <a:ext cx="121920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A tail of extinctions: Tasmanian Tiger (</a:t>
            </a:r>
            <a:r>
              <a:rPr lang="en-CA" i="1" dirty="0" err="1">
                <a:solidFill>
                  <a:schemeClr val="bg1"/>
                </a:solidFill>
              </a:rPr>
              <a:t>Thylacinus</a:t>
            </a:r>
            <a:r>
              <a:rPr lang="en-CA" i="1" dirty="0">
                <a:solidFill>
                  <a:schemeClr val="bg1"/>
                </a:solidFill>
              </a:rPr>
              <a:t> cynocephalus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02365" y="2524356"/>
            <a:ext cx="1952763" cy="2496104"/>
            <a:chOff x="3024186" y="940638"/>
            <a:chExt cx="1952763" cy="2496104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186" y="1952984"/>
              <a:ext cx="1952763" cy="1483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024187" y="940638"/>
              <a:ext cx="1952762" cy="10156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It was the largest carnivorous marsupial of recent times, was  abundant and broadly distributed in Tasmania till about </a:t>
              </a:r>
              <a:r>
                <a:rPr lang="en-CA" sz="1200" dirty="0" err="1"/>
                <a:t>1800’s</a:t>
              </a:r>
              <a:endParaRPr lang="en-CA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00726" y="3896380"/>
            <a:ext cx="2627461" cy="2186829"/>
            <a:chOff x="5497636" y="750452"/>
            <a:chExt cx="2627461" cy="218682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636" y="1001257"/>
              <a:ext cx="2627461" cy="1936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497636" y="750452"/>
              <a:ext cx="2627461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Livestock killer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99491" y="4378149"/>
            <a:ext cx="1808111" cy="2526910"/>
            <a:chOff x="5802315" y="4298955"/>
            <a:chExt cx="1808111" cy="252691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315" y="4575954"/>
              <a:ext cx="1805697" cy="2249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803226" y="4298955"/>
              <a:ext cx="1807200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Wiped out by man in less than 200 years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228158" y="3632251"/>
            <a:ext cx="3963842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Tasmanian law was introduced in 1936 to protect the Tasmanian tiger</a:t>
            </a:r>
          </a:p>
        </p:txBody>
      </p:sp>
    </p:spTree>
    <p:extLst>
      <p:ext uri="{BB962C8B-B14F-4D97-AF65-F5344CB8AC3E}">
        <p14:creationId xmlns:p14="http://schemas.microsoft.com/office/powerpoint/2010/main" val="48439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7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8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western_black_rhino_driven_to_extinction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14.16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2064" y="1299295"/>
            <a:ext cx="3518975" cy="1979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1642927" y="542152"/>
            <a:ext cx="2609850" cy="2385715"/>
            <a:chOff x="288744" y="712087"/>
            <a:chExt cx="2609850" cy="238571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744" y="1173752"/>
              <a:ext cx="260985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88744" y="712087"/>
              <a:ext cx="2603348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The Western Black Rhino  roamed the planet for the last 50 Mio </a:t>
              </a:r>
              <a:r>
                <a:rPr lang="en-CA" sz="1200" dirty="0" err="1"/>
                <a:t>yrs</a:t>
              </a:r>
              <a:endParaRPr lang="en-CA" sz="12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26910"/>
            <a:ext cx="121920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A tail of extinctions: Western Black Rhino (</a:t>
            </a:r>
            <a:r>
              <a:rPr lang="en-CA" i="1" dirty="0" err="1">
                <a:solidFill>
                  <a:schemeClr val="bg1"/>
                </a:solidFill>
              </a:rPr>
              <a:t>Diceros</a:t>
            </a:r>
            <a:r>
              <a:rPr lang="en-CA" i="1" dirty="0">
                <a:solidFill>
                  <a:schemeClr val="bg1"/>
                </a:solidFill>
              </a:rPr>
              <a:t> </a:t>
            </a:r>
            <a:r>
              <a:rPr lang="en-CA" i="1" dirty="0" err="1">
                <a:solidFill>
                  <a:schemeClr val="bg1"/>
                </a:solidFill>
              </a:rPr>
              <a:t>bicornis</a:t>
            </a:r>
            <a:r>
              <a:rPr lang="en-CA" i="1" dirty="0">
                <a:solidFill>
                  <a:schemeClr val="bg1"/>
                </a:solidFill>
              </a:rPr>
              <a:t> </a:t>
            </a:r>
            <a:r>
              <a:rPr lang="en-CA" i="1" dirty="0" err="1">
                <a:solidFill>
                  <a:schemeClr val="bg1"/>
                </a:solidFill>
              </a:rPr>
              <a:t>longipes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3610" y="875018"/>
            <a:ext cx="3555881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There have not been any reports of any sightings or signs since 2006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47853" y="1965842"/>
            <a:ext cx="1952897" cy="2499471"/>
            <a:chOff x="2574198" y="2281535"/>
            <a:chExt cx="1952897" cy="249947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198" y="2743200"/>
              <a:ext cx="1952897" cy="2037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2574333" y="2281535"/>
              <a:ext cx="1952762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By 1960, there were more than 100,000 individuals in the wild in Africa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17228" y="3396012"/>
            <a:ext cx="1796394" cy="2997907"/>
            <a:chOff x="4147708" y="3396011"/>
            <a:chExt cx="1796394" cy="2997907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709" y="4710170"/>
              <a:ext cx="1796393" cy="1683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147708" y="3396011"/>
              <a:ext cx="1796393" cy="13849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Supposedly a medicine asset. On the streets a kilogram is ~$65,000, more expensive than gold, platinum and in many cases cocaine..."</a:t>
              </a:r>
            </a:p>
            <a:p>
              <a:pPr algn="ctr"/>
              <a:endParaRPr lang="en-CA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56607" y="4966144"/>
            <a:ext cx="1802257" cy="1787685"/>
            <a:chOff x="6551272" y="4608981"/>
            <a:chExt cx="1802257" cy="178768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272" y="5024608"/>
              <a:ext cx="1800000" cy="1372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6553529" y="4608981"/>
              <a:ext cx="1800000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Wiped out by man in less than 40 years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209001" y="3291697"/>
            <a:ext cx="3555881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Declared extinct in the wild in 2011</a:t>
            </a:r>
          </a:p>
        </p:txBody>
      </p:sp>
    </p:spTree>
    <p:extLst>
      <p:ext uri="{BB962C8B-B14F-4D97-AF65-F5344CB8AC3E}">
        <p14:creationId xmlns:p14="http://schemas.microsoft.com/office/powerpoint/2010/main" val="91772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721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showWhenStopped="0">
                <p:cTn id="2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4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81526" y="620559"/>
            <a:ext cx="1928474" cy="2173058"/>
            <a:chOff x="357526" y="620559"/>
            <a:chExt cx="1928474" cy="217305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27" y="1261241"/>
              <a:ext cx="1928473" cy="153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57526" y="620559"/>
              <a:ext cx="1928473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Croaking in South American forest for the last 65 million years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26910"/>
            <a:ext cx="121920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A tail of extinctions: Golden toad (</a:t>
            </a:r>
            <a:r>
              <a:rPr lang="en-CA" b="1" i="1" dirty="0" err="1"/>
              <a:t>Bufo</a:t>
            </a:r>
            <a:r>
              <a:rPr lang="en-CA" b="1" i="1" dirty="0"/>
              <a:t> </a:t>
            </a:r>
            <a:r>
              <a:rPr lang="en-CA" b="1" i="1" dirty="0" err="1"/>
              <a:t>periglenes</a:t>
            </a:r>
            <a:r>
              <a:rPr lang="en-CA" b="1" i="1" dirty="0"/>
              <a:t> )</a:t>
            </a:r>
            <a:endParaRPr lang="en-CA" b="1" dirty="0"/>
          </a:p>
        </p:txBody>
      </p:sp>
      <p:sp>
        <p:nvSpPr>
          <p:cNvPr id="6" name="Rectangle 5"/>
          <p:cNvSpPr/>
          <p:nvPr/>
        </p:nvSpPr>
        <p:spPr>
          <a:xfrm>
            <a:off x="6714919" y="796187"/>
            <a:ext cx="3275164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/>
              <a:t>No golden toads have been seen since 1989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27673" y="1813309"/>
            <a:ext cx="1343026" cy="2524304"/>
            <a:chOff x="1803673" y="1813309"/>
            <a:chExt cx="1343026" cy="2524304"/>
          </a:xfrm>
        </p:grpSpPr>
        <p:sp>
          <p:nvSpPr>
            <p:cNvPr id="4" name="Rectangle 3"/>
            <p:cNvSpPr/>
            <p:nvPr/>
          </p:nvSpPr>
          <p:spPr>
            <a:xfrm>
              <a:off x="1803674" y="1813309"/>
              <a:ext cx="1343025" cy="12003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In 1987, more than 1500 golden toads were observed during the breeding period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673" y="3013638"/>
              <a:ext cx="1343025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356576" y="3656717"/>
            <a:ext cx="1941214" cy="2557118"/>
            <a:chOff x="2832576" y="3656717"/>
            <a:chExt cx="1941214" cy="2557118"/>
          </a:xfrm>
        </p:grpSpPr>
        <p:sp>
          <p:nvSpPr>
            <p:cNvPr id="7" name="Rectangle 6"/>
            <p:cNvSpPr/>
            <p:nvPr/>
          </p:nvSpPr>
          <p:spPr>
            <a:xfrm>
              <a:off x="2832576" y="3656717"/>
              <a:ext cx="1941214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Climatic change, pollution, ultraviolet radiation, and fungal skin infections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576" y="4303048"/>
              <a:ext cx="1941214" cy="1910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golden_toads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67.504" end="10107.852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10546" y="1442517"/>
            <a:ext cx="3275164" cy="30232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14919" y="4485514"/>
            <a:ext cx="327516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/>
              <a:t>Declared extinct in 1992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51722" y="5138383"/>
            <a:ext cx="1926392" cy="1712776"/>
            <a:chOff x="4227722" y="5138383"/>
            <a:chExt cx="1926392" cy="1712776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723" y="5576510"/>
              <a:ext cx="1926391" cy="1274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4227722" y="5138383"/>
              <a:ext cx="1926391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Wiped out in less than 30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42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6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607125"/>
            <a:ext cx="2575719" cy="12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26910"/>
            <a:ext cx="12192000" cy="4616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/>
              <a:t>A tail of extinctions: Caribbean Monk Seal (</a:t>
            </a:r>
            <a:r>
              <a:rPr lang="en-CA" sz="2400" b="1" i="1" dirty="0" err="1"/>
              <a:t>Monachus</a:t>
            </a:r>
            <a:r>
              <a:rPr lang="en-CA" sz="2400" b="1" i="1" dirty="0"/>
              <a:t> </a:t>
            </a:r>
            <a:r>
              <a:rPr lang="en-CA" sz="2400" b="1" i="1" dirty="0" err="1"/>
              <a:t>tropicalis</a:t>
            </a:r>
            <a:r>
              <a:rPr lang="en-CA" sz="2400" b="1" dirty="0"/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40231" y="1288903"/>
            <a:ext cx="2009775" cy="2635068"/>
            <a:chOff x="2416230" y="1288903"/>
            <a:chExt cx="2009775" cy="263506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230" y="2114221"/>
              <a:ext cx="2009775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416230" y="1288903"/>
              <a:ext cx="2009775" cy="12003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Discovered during Christopher Columbus' second voyage to the New World in 1494. Population estimated at 250.000 individuals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45040" y="2796161"/>
            <a:ext cx="2762250" cy="3097781"/>
            <a:chOff x="4121040" y="2796160"/>
            <a:chExt cx="2762250" cy="3097781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040" y="3646041"/>
              <a:ext cx="2762250" cy="2247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121040" y="2796160"/>
              <a:ext cx="2762250" cy="8309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Killed mainly for their blubber, which was processed into oils, used for lubrication, and applied as a coating on the bottom of boats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7535035" y="1156606"/>
            <a:ext cx="4254889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/>
              <a:t>The last confirmed sighting  in 1952,  protected by law in 1967, declared extinct in 2008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968976" y="4492993"/>
            <a:ext cx="2276476" cy="1896249"/>
            <a:chOff x="6444976" y="4492992"/>
            <a:chExt cx="2276476" cy="1896249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976" y="4769991"/>
              <a:ext cx="2276475" cy="161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444977" y="4492992"/>
              <a:ext cx="2276475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Wiped out in less than 300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0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351960"/>
            <a:ext cx="2577630" cy="2587413"/>
            <a:chOff x="1" y="364929"/>
            <a:chExt cx="2577630" cy="258741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734261"/>
              <a:ext cx="2577630" cy="18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" y="364929"/>
              <a:ext cx="2577629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err="1"/>
                <a:t>Puhielelu</a:t>
              </a:r>
              <a:r>
                <a:rPr lang="en-CA" dirty="0"/>
                <a:t> </a:t>
              </a:r>
              <a:r>
                <a:rPr lang="en-CA" dirty="0" err="1"/>
                <a:t>Hibiscadelphus</a:t>
              </a:r>
              <a:endParaRPr lang="en-CA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" y="258301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22620" y="372306"/>
            <a:ext cx="2577631" cy="2585629"/>
            <a:chOff x="5155261" y="369807"/>
            <a:chExt cx="2577631" cy="2585629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262" y="729838"/>
              <a:ext cx="2577630" cy="1860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55262" y="369807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Black Spotted Damselfish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55261" y="2586104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1970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91625" y="2066769"/>
            <a:ext cx="2577631" cy="2585629"/>
            <a:chOff x="1994369" y="1935954"/>
            <a:chExt cx="2577631" cy="2585629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370" y="2300456"/>
              <a:ext cx="2577630" cy="18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994370" y="1935954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Caspian tiger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94369" y="4152251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1970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1"/>
            <a:ext cx="12192000" cy="36671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Few others no longer with us…</a:t>
            </a:r>
            <a:endParaRPr lang="en-CA" dirty="0"/>
          </a:p>
        </p:txBody>
      </p:sp>
      <p:grpSp>
        <p:nvGrpSpPr>
          <p:cNvPr id="10" name="Group 9"/>
          <p:cNvGrpSpPr/>
          <p:nvPr/>
        </p:nvGrpSpPr>
        <p:grpSpPr>
          <a:xfrm>
            <a:off x="8090368" y="2066769"/>
            <a:ext cx="2577632" cy="2585629"/>
            <a:chOff x="5624323" y="3124557"/>
            <a:chExt cx="2577632" cy="2585629"/>
          </a:xfrm>
        </p:grpSpPr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323" y="3458331"/>
              <a:ext cx="2577631" cy="2190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5624325" y="3124557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Atitlán</a:t>
              </a:r>
              <a:r>
                <a:rPr lang="en-CA" dirty="0"/>
                <a:t> Grebe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24324" y="5340854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1989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4272371"/>
            <a:ext cx="2577631" cy="2585629"/>
            <a:chOff x="244771" y="3973689"/>
            <a:chExt cx="2577631" cy="2585629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72" y="4078083"/>
              <a:ext cx="2577630" cy="2296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44772" y="397368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Pyrenean Ibex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4771" y="618998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2000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70740" y="4280020"/>
            <a:ext cx="2577631" cy="2585629"/>
            <a:chOff x="4346739" y="4299269"/>
            <a:chExt cx="2577631" cy="2585629"/>
          </a:xfrm>
        </p:grpSpPr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739" y="4597013"/>
              <a:ext cx="2577630" cy="191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46740" y="4299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St. Helena Olive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46739" y="6515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93755" y="364929"/>
            <a:ext cx="2577630" cy="2587413"/>
            <a:chOff x="2279584" y="1049908"/>
            <a:chExt cx="2577630" cy="2587413"/>
          </a:xfrm>
        </p:grpSpPr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584" y="1238426"/>
              <a:ext cx="2577630" cy="2257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2279584" y="1049908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Hawaiian Honeycreeper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79584" y="326798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2004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090370" y="362182"/>
            <a:ext cx="2577630" cy="2587413"/>
            <a:chOff x="5804370" y="3365269"/>
            <a:chExt cx="2577630" cy="2587413"/>
          </a:xfrm>
        </p:grpSpPr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4370" y="3578810"/>
              <a:ext cx="2577630" cy="2362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5804370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Liverpool Pigeon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04370" y="558335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2008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62537" y="1958944"/>
            <a:ext cx="2577631" cy="2585629"/>
            <a:chOff x="5225791" y="3231451"/>
            <a:chExt cx="2577631" cy="2585629"/>
          </a:xfrm>
        </p:grpSpPr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792" y="3600783"/>
              <a:ext cx="2577629" cy="2040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5225792" y="3231451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Alaotra</a:t>
              </a:r>
              <a:r>
                <a:rPr lang="en-CA" dirty="0"/>
                <a:t> Grebe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25791" y="5447748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98704" y="2283412"/>
            <a:ext cx="2577632" cy="2585629"/>
            <a:chOff x="152400" y="3365269"/>
            <a:chExt cx="2577632" cy="2585629"/>
          </a:xfrm>
        </p:grpSpPr>
        <p:pic>
          <p:nvPicPr>
            <p:cNvPr id="9228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2" y="3702702"/>
              <a:ext cx="2577630" cy="1941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152401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Eastern Cougar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2400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989755" y="4272371"/>
            <a:ext cx="2577631" cy="2585629"/>
            <a:chOff x="2255668" y="3365269"/>
            <a:chExt cx="2577631" cy="2585629"/>
          </a:xfrm>
        </p:grpSpPr>
        <p:pic>
          <p:nvPicPr>
            <p:cNvPr id="9229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5669" y="3549936"/>
              <a:ext cx="2577629" cy="2120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Rectangle 45"/>
            <p:cNvSpPr/>
            <p:nvPr/>
          </p:nvSpPr>
          <p:spPr>
            <a:xfrm>
              <a:off x="2255669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Cape Lion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55668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1963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090371" y="4294196"/>
            <a:ext cx="2577631" cy="2587413"/>
            <a:chOff x="1080940" y="3311251"/>
            <a:chExt cx="2577631" cy="2587413"/>
          </a:xfrm>
        </p:grpSpPr>
        <p:pic>
          <p:nvPicPr>
            <p:cNvPr id="9230" name="Picture 1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41" y="3627711"/>
              <a:ext cx="2577630" cy="1916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1080940" y="3311251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Blue walleye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80940" y="5529332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1983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514981" y="722710"/>
            <a:ext cx="2577630" cy="2587413"/>
            <a:chOff x="6006388" y="1141902"/>
            <a:chExt cx="2577630" cy="2587413"/>
          </a:xfrm>
        </p:grpSpPr>
        <p:pic>
          <p:nvPicPr>
            <p:cNvPr id="9231" name="Picture 1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6388" y="1326568"/>
              <a:ext cx="2577629" cy="2038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Rectangle 54"/>
            <p:cNvSpPr/>
            <p:nvPr/>
          </p:nvSpPr>
          <p:spPr>
            <a:xfrm>
              <a:off x="6006388" y="1141902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Bezule</a:t>
              </a:r>
              <a:endParaRPr lang="en-CA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6388" y="335998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1930</a:t>
              </a:r>
            </a:p>
          </p:txBody>
        </p:sp>
      </p:grpSp>
      <p:grpSp>
        <p:nvGrpSpPr>
          <p:cNvPr id="9216" name="Group 9215"/>
          <p:cNvGrpSpPr/>
          <p:nvPr/>
        </p:nvGrpSpPr>
        <p:grpSpPr>
          <a:xfrm>
            <a:off x="1982866" y="779075"/>
            <a:ext cx="2577631" cy="2585629"/>
            <a:chOff x="1080939" y="1286556"/>
            <a:chExt cx="2577631" cy="2585629"/>
          </a:xfrm>
        </p:grpSpPr>
        <p:pic>
          <p:nvPicPr>
            <p:cNvPr id="9232" name="Picture 1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40" y="1566059"/>
              <a:ext cx="2558315" cy="2072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1080940" y="128655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Angel shark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080939" y="350285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2011</a:t>
              </a:r>
            </a:p>
          </p:txBody>
        </p:sp>
      </p:grpSp>
      <p:grpSp>
        <p:nvGrpSpPr>
          <p:cNvPr id="9217" name="Group 9216"/>
          <p:cNvGrpSpPr/>
          <p:nvPr/>
        </p:nvGrpSpPr>
        <p:grpSpPr>
          <a:xfrm>
            <a:off x="4805783" y="3704340"/>
            <a:ext cx="2579032" cy="2585629"/>
            <a:chOff x="291500" y="3365269"/>
            <a:chExt cx="2579032" cy="2585629"/>
          </a:xfrm>
        </p:grpSpPr>
        <p:pic>
          <p:nvPicPr>
            <p:cNvPr id="9233" name="Picture 1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00" y="3620033"/>
              <a:ext cx="2579031" cy="208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/>
            <p:cNvSpPr/>
            <p:nvPr/>
          </p:nvSpPr>
          <p:spPr>
            <a:xfrm>
              <a:off x="292902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Steller's</a:t>
              </a:r>
              <a:r>
                <a:rPr lang="en-CA" dirty="0"/>
                <a:t> Sea Cow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92901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1741</a:t>
              </a:r>
            </a:p>
          </p:txBody>
        </p:sp>
      </p:grpSp>
      <p:grpSp>
        <p:nvGrpSpPr>
          <p:cNvPr id="9235" name="Group 9234"/>
          <p:cNvGrpSpPr/>
          <p:nvPr/>
        </p:nvGrpSpPr>
        <p:grpSpPr>
          <a:xfrm>
            <a:off x="1878359" y="3848835"/>
            <a:ext cx="2585163" cy="2585629"/>
            <a:chOff x="282268" y="2863329"/>
            <a:chExt cx="2585163" cy="2585629"/>
          </a:xfrm>
        </p:grpSpPr>
        <p:pic>
          <p:nvPicPr>
            <p:cNvPr id="9234" name="Picture 1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69" y="3153776"/>
              <a:ext cx="2585162" cy="2034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Rectangle 66"/>
            <p:cNvSpPr/>
            <p:nvPr/>
          </p:nvSpPr>
          <p:spPr>
            <a:xfrm>
              <a:off x="282269" y="286332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The </a:t>
              </a:r>
              <a:r>
                <a:rPr lang="en-CA" dirty="0" err="1"/>
                <a:t>Quagga</a:t>
              </a:r>
              <a:endParaRPr lang="en-CA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82268" y="507962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</a:t>
              </a:r>
              <a:r>
                <a:rPr lang="en-CA" dirty="0" err="1"/>
                <a:t>1900s</a:t>
              </a:r>
              <a:endParaRPr lang="en-CA" dirty="0"/>
            </a:p>
          </p:txBody>
        </p:sp>
      </p:grpSp>
      <p:grpSp>
        <p:nvGrpSpPr>
          <p:cNvPr id="9237" name="Group 9236"/>
          <p:cNvGrpSpPr/>
          <p:nvPr/>
        </p:nvGrpSpPr>
        <p:grpSpPr>
          <a:xfrm>
            <a:off x="9412872" y="3863523"/>
            <a:ext cx="2577631" cy="2585629"/>
            <a:chOff x="5860813" y="3180603"/>
            <a:chExt cx="2577631" cy="2585629"/>
          </a:xfrm>
        </p:grpSpPr>
        <p:pic>
          <p:nvPicPr>
            <p:cNvPr id="9236" name="Picture 19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0813" y="3412256"/>
              <a:ext cx="2577630" cy="2169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5860814" y="318060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Great Auk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860813" y="539690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Extinct 1840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1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7333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/>
              <a:t>Proving that any individual species has gone extinct demands long, fruitless searching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336"/>
            <a:ext cx="12192000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Challenges to determine an extinction</a:t>
            </a:r>
            <a:endParaRPr lang="en-CA" dirty="0"/>
          </a:p>
        </p:txBody>
      </p:sp>
      <p:grpSp>
        <p:nvGrpSpPr>
          <p:cNvPr id="10" name="Group 9"/>
          <p:cNvGrpSpPr/>
          <p:nvPr/>
        </p:nvGrpSpPr>
        <p:grpSpPr>
          <a:xfrm>
            <a:off x="1861652" y="2008797"/>
            <a:ext cx="2964581" cy="2630144"/>
            <a:chOff x="327260" y="1250261"/>
            <a:chExt cx="2964581" cy="263014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60" y="1619593"/>
              <a:ext cx="2964580" cy="2260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27261" y="1250261"/>
              <a:ext cx="2964580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Yangtze River dolphin</a:t>
              </a:r>
            </a:p>
            <a:p>
              <a:pPr algn="ctr"/>
              <a:r>
                <a:rPr lang="en-CA" dirty="0"/>
                <a:t>(</a:t>
              </a:r>
              <a:r>
                <a:rPr lang="en-CA" i="1" dirty="0" err="1"/>
                <a:t>Lipotes</a:t>
              </a:r>
              <a:r>
                <a:rPr lang="en-CA" i="1" dirty="0"/>
                <a:t> </a:t>
              </a:r>
              <a:r>
                <a:rPr lang="en-CA" i="1" dirty="0" err="1"/>
                <a:t>vexillifer</a:t>
              </a:r>
              <a:r>
                <a:rPr lang="en-CA" dirty="0"/>
                <a:t>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03416" y="2598452"/>
            <a:ext cx="2194989" cy="1045582"/>
            <a:chOff x="3369024" y="1839916"/>
            <a:chExt cx="2194989" cy="1045582"/>
          </a:xfrm>
        </p:grpSpPr>
        <p:sp>
          <p:nvSpPr>
            <p:cNvPr id="7" name="Rectangle 6"/>
            <p:cNvSpPr/>
            <p:nvPr/>
          </p:nvSpPr>
          <p:spPr>
            <a:xfrm>
              <a:off x="3473248" y="2516166"/>
              <a:ext cx="2090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Last sighting in 2002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69024" y="1839916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13459" y="3459368"/>
            <a:ext cx="6126932" cy="1279276"/>
            <a:chOff x="3779068" y="2700832"/>
            <a:chExt cx="6126932" cy="1279276"/>
          </a:xfrm>
        </p:grpSpPr>
        <p:sp>
          <p:nvSpPr>
            <p:cNvPr id="8" name="Rectangle 7"/>
            <p:cNvSpPr/>
            <p:nvPr/>
          </p:nvSpPr>
          <p:spPr>
            <a:xfrm>
              <a:off x="3779068" y="3333777"/>
              <a:ext cx="61269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/>
                <a:t> Almost declare extinct in 2006 BUT, a blurry video gave experts pause, and it was rated "possibly extinct."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564013" y="2700832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62823" y="4716569"/>
            <a:ext cx="3206167" cy="1251040"/>
            <a:chOff x="5879149" y="4550315"/>
            <a:chExt cx="3206167" cy="1251040"/>
          </a:xfrm>
        </p:grpSpPr>
        <p:sp>
          <p:nvSpPr>
            <p:cNvPr id="11" name="Rectangle 10"/>
            <p:cNvSpPr/>
            <p:nvPr/>
          </p:nvSpPr>
          <p:spPr>
            <a:xfrm>
              <a:off x="5879149" y="5155024"/>
              <a:ext cx="32061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There is not confirmation of complete extinction yet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171737" y="4550315"/>
              <a:ext cx="630199" cy="660041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  <a:gd name="connsiteX0" fmla="*/ 0 w 410029"/>
                <a:gd name="connsiteY0" fmla="*/ 0 h 409903"/>
                <a:gd name="connsiteX1" fmla="*/ 305816 w 410029"/>
                <a:gd name="connsiteY1" fmla="*/ 92424 h 409903"/>
                <a:gd name="connsiteX2" fmla="*/ 409903 w 410029"/>
                <a:gd name="connsiteY2" fmla="*/ 409903 h 409903"/>
                <a:gd name="connsiteX0" fmla="*/ 0 w 409981"/>
                <a:gd name="connsiteY0" fmla="*/ 0 h 409903"/>
                <a:gd name="connsiteX1" fmla="*/ 280769 w 409981"/>
                <a:gd name="connsiteY1" fmla="*/ 140245 h 409903"/>
                <a:gd name="connsiteX2" fmla="*/ 409903 w 409981"/>
                <a:gd name="connsiteY2" fmla="*/ 409903 h 40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981" h="409903">
                  <a:moveTo>
                    <a:pt x="0" y="0"/>
                  </a:moveTo>
                  <a:cubicBezTo>
                    <a:pt x="133001" y="25617"/>
                    <a:pt x="212452" y="71928"/>
                    <a:pt x="280769" y="140245"/>
                  </a:cubicBezTo>
                  <a:cubicBezTo>
                    <a:pt x="349086" y="208562"/>
                    <a:pt x="412530" y="239110"/>
                    <a:pt x="409903" y="409903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041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4858" y="2355300"/>
            <a:ext cx="2508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Species present</a:t>
            </a:r>
            <a:endParaRPr lang="en-CA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7518" y="3695090"/>
            <a:ext cx="2378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Species absent</a:t>
            </a:r>
            <a:endParaRPr lang="en-CA" sz="2800" b="1" dirty="0">
              <a:solidFill>
                <a:srgbClr val="FF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35303" y="1578341"/>
            <a:ext cx="4531250" cy="840604"/>
            <a:chOff x="-191418" y="964386"/>
            <a:chExt cx="4287556" cy="1009963"/>
          </a:xfrm>
        </p:grpSpPr>
        <p:sp>
          <p:nvSpPr>
            <p:cNvPr id="6" name="TextBox 5"/>
            <p:cNvSpPr txBox="1"/>
            <p:nvPr/>
          </p:nvSpPr>
          <p:spPr>
            <a:xfrm>
              <a:off x="-191418" y="964386"/>
              <a:ext cx="37202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The species originated there</a:t>
              </a:r>
            </a:p>
            <a:p>
              <a:pPr algn="r"/>
              <a:r>
                <a:rPr lang="en-US" sz="2400" dirty="0"/>
                <a:t>(Speciation)</a:t>
              </a:r>
              <a:endParaRPr lang="en-CA" sz="2400" dirty="0"/>
            </a:p>
          </p:txBody>
        </p:sp>
        <p:cxnSp>
          <p:nvCxnSpPr>
            <p:cNvPr id="8" name="Straight Arrow Connector 7"/>
            <p:cNvCxnSpPr>
              <a:cxnSpLocks/>
              <a:stCxn id="6" idx="3"/>
            </p:cNvCxnSpPr>
            <p:nvPr/>
          </p:nvCxnSpPr>
          <p:spPr>
            <a:xfrm>
              <a:off x="3528832" y="1379884"/>
              <a:ext cx="567306" cy="594465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53761" y="2808051"/>
            <a:ext cx="3899822" cy="1011803"/>
            <a:chOff x="466230" y="2128782"/>
            <a:chExt cx="3899822" cy="1011803"/>
          </a:xfrm>
        </p:grpSpPr>
        <p:sp>
          <p:nvSpPr>
            <p:cNvPr id="10" name="TextBox 9"/>
            <p:cNvSpPr txBox="1"/>
            <p:nvPr/>
          </p:nvSpPr>
          <p:spPr>
            <a:xfrm>
              <a:off x="466230" y="2309588"/>
              <a:ext cx="314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The species move there</a:t>
              </a:r>
            </a:p>
            <a:p>
              <a:pPr algn="r"/>
              <a:r>
                <a:rPr lang="en-US" sz="2400" dirty="0"/>
                <a:t>(Dispersal)</a:t>
              </a:r>
              <a:endParaRPr lang="en-CA" sz="2400" dirty="0"/>
            </a:p>
          </p:txBody>
        </p:sp>
        <p:cxnSp>
          <p:nvCxnSpPr>
            <p:cNvPr id="11" name="Straight Arrow Connector 10"/>
            <p:cNvCxnSpPr>
              <a:cxnSpLocks/>
              <a:stCxn id="10" idx="3"/>
            </p:cNvCxnSpPr>
            <p:nvPr/>
          </p:nvCxnSpPr>
          <p:spPr>
            <a:xfrm flipV="1">
              <a:off x="3606449" y="2128782"/>
              <a:ext cx="759603" cy="596305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7133064" y="2434979"/>
            <a:ext cx="4392843" cy="1353250"/>
            <a:chOff x="5621384" y="2892178"/>
            <a:chExt cx="4392843" cy="1353250"/>
          </a:xfrm>
        </p:grpSpPr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 flipH="1">
              <a:off x="5621384" y="3735976"/>
              <a:ext cx="809896" cy="50945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305327" y="2892178"/>
              <a:ext cx="37089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species was never there</a:t>
              </a:r>
            </a:p>
            <a:p>
              <a:r>
                <a:rPr lang="en-US" sz="2400" dirty="0"/>
                <a:t>(Dispersal)</a:t>
              </a:r>
              <a:endParaRPr lang="en-CA" sz="2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59190" y="4153990"/>
            <a:ext cx="3922348" cy="1084072"/>
            <a:chOff x="5647509" y="4611190"/>
            <a:chExt cx="3922348" cy="1084072"/>
          </a:xfrm>
        </p:grpSpPr>
        <p:sp>
          <p:nvSpPr>
            <p:cNvPr id="26" name="TextBox 25"/>
            <p:cNvSpPr txBox="1"/>
            <p:nvPr/>
          </p:nvSpPr>
          <p:spPr>
            <a:xfrm>
              <a:off x="6318389" y="4864265"/>
              <a:ext cx="32514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species went extinct</a:t>
              </a:r>
            </a:p>
            <a:p>
              <a:r>
                <a:rPr lang="en-US" sz="2400" dirty="0"/>
                <a:t>(Extinction)</a:t>
              </a:r>
              <a:endParaRPr lang="en-CA" sz="2400" dirty="0"/>
            </a:p>
          </p:txBody>
        </p: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 flipV="1">
              <a:off x="5647509" y="4611190"/>
              <a:ext cx="692330" cy="32657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Why species are where they are?</a:t>
            </a:r>
            <a:endParaRPr lang="en-CA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5780782"/>
            <a:ext cx="12192000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At the most basic level, </a:t>
            </a:r>
            <a:r>
              <a:rPr lang="en-US" sz="3200" b="1" u="sng" dirty="0">
                <a:solidFill>
                  <a:srgbClr val="0070C0"/>
                </a:solidFill>
              </a:rPr>
              <a:t>speciation</a:t>
            </a:r>
            <a:r>
              <a:rPr lang="en-US" sz="3200" b="1" dirty="0"/>
              <a:t>, </a:t>
            </a:r>
            <a:r>
              <a:rPr lang="en-US" sz="3200" b="1" u="sng" dirty="0">
                <a:solidFill>
                  <a:srgbClr val="0070C0"/>
                </a:solidFill>
              </a:rPr>
              <a:t>extinction</a:t>
            </a:r>
            <a:r>
              <a:rPr lang="en-US" sz="3200" b="1" dirty="0"/>
              <a:t> </a:t>
            </a:r>
            <a:r>
              <a:rPr lang="en-US" sz="3200" dirty="0"/>
              <a:t>and/or </a:t>
            </a:r>
            <a:r>
              <a:rPr lang="en-US" sz="3200" b="1" u="sng" dirty="0">
                <a:solidFill>
                  <a:srgbClr val="0070C0"/>
                </a:solidFill>
              </a:rPr>
              <a:t>dispersal</a:t>
            </a:r>
            <a:r>
              <a:rPr lang="en-US" sz="3200" b="1" dirty="0"/>
              <a:t> </a:t>
            </a:r>
            <a:r>
              <a:rPr lang="en-US" sz="3200" dirty="0"/>
              <a:t>can explain why species are where they are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05714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7176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So when do we declare a species extinct?</a:t>
            </a:r>
            <a:endParaRPr lang="en-CA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161112" y="2684355"/>
            <a:ext cx="69131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when a species becomes increasingly rare before its final extinction, it may continue to exist unseen for many years — so the time  of its last sighting may be a poor estimate of the time of extinction.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0" y="4343142"/>
            <a:ext cx="9763838" cy="2514858"/>
            <a:chOff x="-2001981" y="3933338"/>
            <a:chExt cx="9763838" cy="2514858"/>
          </a:xfrm>
        </p:grpSpPr>
        <p:sp>
          <p:nvSpPr>
            <p:cNvPr id="8" name="Rectangle 7"/>
            <p:cNvSpPr/>
            <p:nvPr/>
          </p:nvSpPr>
          <p:spPr>
            <a:xfrm>
              <a:off x="-2001981" y="6078864"/>
              <a:ext cx="30010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Roberts &amp; Solow, Nature 2003</a:t>
              </a:r>
            </a:p>
          </p:txBody>
        </p:sp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47" y="3933338"/>
              <a:ext cx="2627210" cy="2093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Freeform 10"/>
          <p:cNvSpPr/>
          <p:nvPr/>
        </p:nvSpPr>
        <p:spPr>
          <a:xfrm>
            <a:off x="8208506" y="4256370"/>
            <a:ext cx="1656988" cy="1222407"/>
          </a:xfrm>
          <a:custGeom>
            <a:avLst/>
            <a:gdLst>
              <a:gd name="connsiteX0" fmla="*/ 1559293 w 1559293"/>
              <a:gd name="connsiteY0" fmla="*/ 0 h 3022333"/>
              <a:gd name="connsiteX1" fmla="*/ 317634 w 1559293"/>
              <a:gd name="connsiteY1" fmla="*/ 1482290 h 3022333"/>
              <a:gd name="connsiteX2" fmla="*/ 0 w 1559293"/>
              <a:gd name="connsiteY2" fmla="*/ 3022333 h 302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93" h="3022333">
                <a:moveTo>
                  <a:pt x="1559293" y="0"/>
                </a:moveTo>
                <a:cubicBezTo>
                  <a:pt x="1068404" y="489284"/>
                  <a:pt x="577516" y="978568"/>
                  <a:pt x="317634" y="1482290"/>
                </a:cubicBezTo>
                <a:cubicBezTo>
                  <a:pt x="57752" y="1986012"/>
                  <a:pt x="28876" y="2504172"/>
                  <a:pt x="0" y="302233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reeform 17"/>
          <p:cNvSpPr/>
          <p:nvPr/>
        </p:nvSpPr>
        <p:spPr>
          <a:xfrm>
            <a:off x="8502114" y="4981584"/>
            <a:ext cx="1550416" cy="829375"/>
          </a:xfrm>
          <a:custGeom>
            <a:avLst/>
            <a:gdLst>
              <a:gd name="connsiteX0" fmla="*/ 1559293 w 1559293"/>
              <a:gd name="connsiteY0" fmla="*/ 0 h 3022333"/>
              <a:gd name="connsiteX1" fmla="*/ 317634 w 1559293"/>
              <a:gd name="connsiteY1" fmla="*/ 1482290 h 3022333"/>
              <a:gd name="connsiteX2" fmla="*/ 0 w 1559293"/>
              <a:gd name="connsiteY2" fmla="*/ 3022333 h 302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93" h="3022333">
                <a:moveTo>
                  <a:pt x="1559293" y="0"/>
                </a:moveTo>
                <a:cubicBezTo>
                  <a:pt x="1068404" y="489284"/>
                  <a:pt x="577516" y="978568"/>
                  <a:pt x="317634" y="1482290"/>
                </a:cubicBezTo>
                <a:cubicBezTo>
                  <a:pt x="57752" y="1986012"/>
                  <a:pt x="28876" y="2504172"/>
                  <a:pt x="0" y="302233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 18"/>
          <p:cNvSpPr/>
          <p:nvPr/>
        </p:nvSpPr>
        <p:spPr>
          <a:xfrm>
            <a:off x="8654516" y="5548671"/>
            <a:ext cx="1398016" cy="414688"/>
          </a:xfrm>
          <a:custGeom>
            <a:avLst/>
            <a:gdLst>
              <a:gd name="connsiteX0" fmla="*/ 1559293 w 1559293"/>
              <a:gd name="connsiteY0" fmla="*/ 0 h 3022333"/>
              <a:gd name="connsiteX1" fmla="*/ 317634 w 1559293"/>
              <a:gd name="connsiteY1" fmla="*/ 1482290 h 3022333"/>
              <a:gd name="connsiteX2" fmla="*/ 0 w 1559293"/>
              <a:gd name="connsiteY2" fmla="*/ 3022333 h 302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93" h="3022333">
                <a:moveTo>
                  <a:pt x="1559293" y="0"/>
                </a:moveTo>
                <a:cubicBezTo>
                  <a:pt x="1068404" y="489284"/>
                  <a:pt x="577516" y="978568"/>
                  <a:pt x="317634" y="1482290"/>
                </a:cubicBezTo>
                <a:cubicBezTo>
                  <a:pt x="57752" y="1986012"/>
                  <a:pt x="28876" y="2504172"/>
                  <a:pt x="0" y="302233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9" name="Group 28"/>
          <p:cNvGrpSpPr/>
          <p:nvPr/>
        </p:nvGrpSpPr>
        <p:grpSpPr>
          <a:xfrm>
            <a:off x="9603693" y="3682692"/>
            <a:ext cx="1514308" cy="2375867"/>
            <a:chOff x="7562801" y="3006998"/>
            <a:chExt cx="1514308" cy="2375867"/>
          </a:xfrm>
        </p:grpSpPr>
        <p:sp>
          <p:nvSpPr>
            <p:cNvPr id="9" name="Rectangle 8"/>
            <p:cNvSpPr/>
            <p:nvPr/>
          </p:nvSpPr>
          <p:spPr>
            <a:xfrm>
              <a:off x="7944373" y="3628539"/>
              <a:ext cx="952789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200" dirty="0"/>
                <a:t>1598,</a:t>
              </a:r>
            </a:p>
            <a:p>
              <a:r>
                <a:rPr lang="en-CA" sz="1200" dirty="0"/>
                <a:t>1601,</a:t>
              </a:r>
            </a:p>
            <a:p>
              <a:r>
                <a:rPr lang="en-CA" sz="1200" dirty="0"/>
                <a:t>1602</a:t>
              </a:r>
            </a:p>
            <a:p>
              <a:r>
                <a:rPr lang="en-CA" sz="1200" dirty="0"/>
                <a:t>1607,</a:t>
              </a:r>
            </a:p>
            <a:p>
              <a:r>
                <a:rPr lang="en-CA" sz="1200" dirty="0"/>
                <a:t>1611,</a:t>
              </a:r>
            </a:p>
            <a:p>
              <a:r>
                <a:rPr lang="en-CA" sz="1200" dirty="0"/>
                <a:t>1628,</a:t>
              </a:r>
            </a:p>
            <a:p>
              <a:r>
                <a:rPr lang="en-CA" sz="1200" dirty="0"/>
                <a:t>1631,</a:t>
              </a:r>
            </a:p>
            <a:p>
              <a:r>
                <a:rPr lang="en-CA" sz="1200" dirty="0"/>
                <a:t>1638,</a:t>
              </a:r>
            </a:p>
            <a:p>
              <a:r>
                <a:rPr lang="en-CA" sz="1200" dirty="0"/>
                <a:t>1662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562801" y="3006998"/>
              <a:ext cx="630199" cy="660041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  <a:gd name="connsiteX0" fmla="*/ 0 w 410029"/>
                <a:gd name="connsiteY0" fmla="*/ 0 h 409903"/>
                <a:gd name="connsiteX1" fmla="*/ 305816 w 410029"/>
                <a:gd name="connsiteY1" fmla="*/ 92424 h 409903"/>
                <a:gd name="connsiteX2" fmla="*/ 409903 w 410029"/>
                <a:gd name="connsiteY2" fmla="*/ 409903 h 409903"/>
                <a:gd name="connsiteX0" fmla="*/ 0 w 409981"/>
                <a:gd name="connsiteY0" fmla="*/ 0 h 409903"/>
                <a:gd name="connsiteX1" fmla="*/ 280769 w 409981"/>
                <a:gd name="connsiteY1" fmla="*/ 140245 h 409903"/>
                <a:gd name="connsiteX2" fmla="*/ 409903 w 409981"/>
                <a:gd name="connsiteY2" fmla="*/ 409903 h 40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981" h="409903">
                  <a:moveTo>
                    <a:pt x="0" y="0"/>
                  </a:moveTo>
                  <a:cubicBezTo>
                    <a:pt x="133001" y="25617"/>
                    <a:pt x="212452" y="71928"/>
                    <a:pt x="280769" y="140245"/>
                  </a:cubicBezTo>
                  <a:cubicBezTo>
                    <a:pt x="349086" y="208562"/>
                    <a:pt x="412530" y="239110"/>
                    <a:pt x="409903" y="409903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92388" y="3063116"/>
              <a:ext cx="1084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Latest sights</a:t>
              </a:r>
              <a:endParaRPr lang="en-CA" sz="14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930243" y="6026883"/>
            <a:ext cx="652743" cy="669397"/>
            <a:chOff x="6910058" y="5287665"/>
            <a:chExt cx="652743" cy="66939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7236430" y="5287665"/>
              <a:ext cx="0" cy="33954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6910058" y="5587730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1690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1776" y="614531"/>
            <a:ext cx="2865689" cy="2667684"/>
            <a:chOff x="237775" y="614531"/>
            <a:chExt cx="2865689" cy="266768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75" y="924627"/>
              <a:ext cx="2865689" cy="2357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37775" y="614531"/>
              <a:ext cx="2865689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i="1" dirty="0" err="1"/>
                <a:t>Raphus</a:t>
              </a:r>
              <a:r>
                <a:rPr lang="en-CA" i="1" dirty="0"/>
                <a:t> </a:t>
              </a:r>
              <a:r>
                <a:rPr lang="en-CA" i="1" dirty="0" err="1"/>
                <a:t>cucullatus</a:t>
              </a:r>
              <a:r>
                <a:rPr lang="en-CA" i="1" dirty="0"/>
                <a:t> </a:t>
              </a:r>
              <a:r>
                <a:rPr lang="en-CA" dirty="0"/>
                <a:t>(Dodo)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80756" y="778414"/>
            <a:ext cx="1843903" cy="1304224"/>
            <a:chOff x="3103464" y="799196"/>
            <a:chExt cx="1843903" cy="1304224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464" y="799196"/>
              <a:ext cx="1843903" cy="1304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3823833" y="1641226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dirty="0"/>
                <a:t>Mauritius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22154" y="1288670"/>
            <a:ext cx="3723082" cy="1014805"/>
            <a:chOff x="3398153" y="1288670"/>
            <a:chExt cx="3723082" cy="1014805"/>
          </a:xfrm>
        </p:grpSpPr>
        <p:sp>
          <p:nvSpPr>
            <p:cNvPr id="4" name="Rectangle 3"/>
            <p:cNvSpPr/>
            <p:nvPr/>
          </p:nvSpPr>
          <p:spPr>
            <a:xfrm>
              <a:off x="3398153" y="1964921"/>
              <a:ext cx="372308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600" b="1" dirty="0"/>
                <a:t> The last confirmed sighting was 1662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632230" y="1288670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581005" y="2184030"/>
            <a:ext cx="1042050" cy="621845"/>
            <a:chOff x="5869969" y="1986601"/>
            <a:chExt cx="1042050" cy="621845"/>
          </a:xfrm>
        </p:grpSpPr>
        <p:sp>
          <p:nvSpPr>
            <p:cNvPr id="23" name="Freeform 22"/>
            <p:cNvSpPr/>
            <p:nvPr/>
          </p:nvSpPr>
          <p:spPr>
            <a:xfrm>
              <a:off x="5869969" y="2103421"/>
              <a:ext cx="555408" cy="505025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33014" y="1986601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BUT</a:t>
              </a:r>
              <a:endParaRPr lang="en-CA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56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So when do we declare a species extinct?</a:t>
            </a:r>
            <a:endParaRPr lang="en-CA" sz="24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779" y="978387"/>
            <a:ext cx="12287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01224" y="562877"/>
            <a:ext cx="651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Probability of extinction, (</a:t>
            </a:r>
            <a:r>
              <a:rPr lang="en-US" sz="2000" b="1" dirty="0" err="1"/>
              <a:t>Dulvy</a:t>
            </a:r>
            <a:r>
              <a:rPr lang="en-US" sz="2000" b="1" dirty="0"/>
              <a:t> et al. Fish &amp; Fisheries 2004)</a:t>
            </a:r>
            <a:endParaRPr lang="en-CA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1801224" y="1677403"/>
            <a:ext cx="5784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b="1" dirty="0"/>
              <a:t>n: </a:t>
            </a:r>
            <a:r>
              <a:rPr lang="en-CA" sz="1200" dirty="0"/>
              <a:t>the number of time intervals in which the species was observed</a:t>
            </a:r>
          </a:p>
          <a:p>
            <a:r>
              <a:rPr lang="en-CA" sz="1200" b="1" dirty="0"/>
              <a:t>T: </a:t>
            </a:r>
            <a:r>
              <a:rPr lang="en-CA" sz="1200" dirty="0"/>
              <a:t>the total number of intervals sampled </a:t>
            </a:r>
          </a:p>
          <a:p>
            <a:r>
              <a:rPr lang="en-CA" sz="1200" b="1" dirty="0" err="1"/>
              <a:t>tc</a:t>
            </a:r>
            <a:r>
              <a:rPr lang="en-CA" sz="1200" b="1" dirty="0"/>
              <a:t>: </a:t>
            </a:r>
            <a:r>
              <a:rPr lang="en-CA" sz="1200" dirty="0"/>
              <a:t>the total number of intervals sampled up to the time the species was last observed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32842" y="3139695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T= 1994-1964 = 31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32842" y="3509027"/>
            <a:ext cx="1190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n = 9 years</a:t>
            </a:r>
          </a:p>
        </p:txBody>
      </p:sp>
      <p:sp>
        <p:nvSpPr>
          <p:cNvPr id="6144" name="Rectangle 6143"/>
          <p:cNvSpPr/>
          <p:nvPr/>
        </p:nvSpPr>
        <p:spPr>
          <a:xfrm>
            <a:off x="2632842" y="3872926"/>
            <a:ext cx="81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tc</a:t>
            </a:r>
            <a:r>
              <a:rPr lang="en-CA" dirty="0"/>
              <a:t> = 25</a:t>
            </a:r>
          </a:p>
        </p:txBody>
      </p:sp>
      <p:sp>
        <p:nvSpPr>
          <p:cNvPr id="6145" name="Rectangle 6144"/>
          <p:cNvSpPr/>
          <p:nvPr/>
        </p:nvSpPr>
        <p:spPr>
          <a:xfrm>
            <a:off x="3377291" y="3837377"/>
            <a:ext cx="2524554" cy="46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The last sturgeon was recorded in the </a:t>
            </a:r>
            <a:r>
              <a:rPr lang="en-CA" sz="1200" dirty="0" err="1"/>
              <a:t>25rd</a:t>
            </a:r>
            <a:r>
              <a:rPr lang="en-CA" sz="1200" dirty="0"/>
              <a:t> year of the record span</a:t>
            </a:r>
          </a:p>
        </p:txBody>
      </p:sp>
      <p:grpSp>
        <p:nvGrpSpPr>
          <p:cNvPr id="6157" name="Group 6156"/>
          <p:cNvGrpSpPr/>
          <p:nvPr/>
        </p:nvGrpSpPr>
        <p:grpSpPr>
          <a:xfrm>
            <a:off x="1832778" y="4707993"/>
            <a:ext cx="4572000" cy="1875438"/>
            <a:chOff x="308778" y="4707993"/>
            <a:chExt cx="4572000" cy="1875438"/>
          </a:xfrm>
        </p:grpSpPr>
        <p:sp>
          <p:nvSpPr>
            <p:cNvPr id="6155" name="Rectangle 6154"/>
            <p:cNvSpPr/>
            <p:nvPr/>
          </p:nvSpPr>
          <p:spPr>
            <a:xfrm>
              <a:off x="308778" y="5937100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CA" dirty="0"/>
                <a:t>The probabilities that sturgeon is locally extinct from the James River is 0.856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183167" y="4707993"/>
              <a:ext cx="0" cy="1229107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5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73" y="2109597"/>
            <a:ext cx="2696684" cy="758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77" y="2994243"/>
            <a:ext cx="4209179" cy="356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00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/>
      <p:bldP spid="24" grpId="0"/>
      <p:bldP spid="6144" grpId="0"/>
      <p:bldP spid="61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6086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So when do we declare a species extinct?</a:t>
            </a:r>
            <a:endParaRPr lang="en-CA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76728" y="1075200"/>
            <a:ext cx="572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Time to extinction (Ward-Paige et al., </a:t>
            </a:r>
            <a:r>
              <a:rPr lang="en-US" sz="2000" b="1" dirty="0" err="1"/>
              <a:t>PlosOne</a:t>
            </a:r>
            <a:r>
              <a:rPr lang="en-US" sz="2000" b="1" dirty="0"/>
              <a:t> 2010)</a:t>
            </a:r>
            <a:endParaRPr lang="en-CA" sz="20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56" y="1778621"/>
            <a:ext cx="3850106" cy="392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265339" y="3015449"/>
            <a:ext cx="1776069" cy="1822658"/>
            <a:chOff x="2963553" y="2322256"/>
            <a:chExt cx="1776069" cy="1822658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305198" y="3805374"/>
              <a:ext cx="0" cy="33954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963553" y="2322256"/>
              <a:ext cx="177606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Whenever a population is expected to reach zero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01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1676400" y="819151"/>
            <a:ext cx="8839200" cy="4105275"/>
            <a:chOff x="152400" y="818710"/>
            <a:chExt cx="8839200" cy="4105275"/>
          </a:xfrm>
        </p:grpSpPr>
        <p:pic>
          <p:nvPicPr>
            <p:cNvPr id="820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818710"/>
              <a:ext cx="8839200" cy="410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09" name="Rectangle 24"/>
            <p:cNvSpPr>
              <a:spLocks noChangeArrowheads="1"/>
            </p:cNvSpPr>
            <p:nvPr/>
          </p:nvSpPr>
          <p:spPr bwMode="auto">
            <a:xfrm>
              <a:off x="6650829" y="4557609"/>
              <a:ext cx="20135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CA" sz="1200"/>
                <a:t>Kirchner &amp; Weil, Nature 2000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74613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sz="2400" b="1" dirty="0"/>
              <a:t>How hard is to recover from extinction?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396" y="5506937"/>
            <a:ext cx="1219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CA" sz="2000" i="1" dirty="0"/>
              <a:t>The historical record suggest that on average recovering from an extinction event takes up to 10 million years….so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1780" y="5865644"/>
            <a:ext cx="118742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CA" sz="2000" i="1" dirty="0"/>
              <a:t>….today's anthropogenic extinctions will diminish biodiversity for millions of years to come.</a:t>
            </a:r>
          </a:p>
          <a:p>
            <a:pPr algn="ctr"/>
            <a:endParaRPr lang="en-CA" sz="2000" i="1" dirty="0"/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3351214" y="1006476"/>
            <a:ext cx="1623201" cy="2525713"/>
            <a:chOff x="1826695" y="1006691"/>
            <a:chExt cx="1623219" cy="2525935"/>
          </a:xfrm>
        </p:grpSpPr>
        <p:sp>
          <p:nvSpPr>
            <p:cNvPr id="16" name="Freeform 15"/>
            <p:cNvSpPr/>
            <p:nvPr/>
          </p:nvSpPr>
          <p:spPr>
            <a:xfrm>
              <a:off x="2182299" y="1376612"/>
              <a:ext cx="668345" cy="2156014"/>
            </a:xfrm>
            <a:custGeom>
              <a:avLst/>
              <a:gdLst>
                <a:gd name="connsiteX0" fmla="*/ 347737 w 511639"/>
                <a:gd name="connsiteY0" fmla="*/ 0 h 2191109"/>
                <a:gd name="connsiteX1" fmla="*/ 2680 w 511639"/>
                <a:gd name="connsiteY1" fmla="*/ 1664898 h 2191109"/>
                <a:gd name="connsiteX2" fmla="*/ 511639 w 511639"/>
                <a:gd name="connsiteY2" fmla="*/ 2191109 h 2191109"/>
                <a:gd name="connsiteX0" fmla="*/ 450374 w 614276"/>
                <a:gd name="connsiteY0" fmla="*/ 0 h 2191109"/>
                <a:gd name="connsiteX1" fmla="*/ 1800 w 614276"/>
                <a:gd name="connsiteY1" fmla="*/ 1138686 h 2191109"/>
                <a:gd name="connsiteX2" fmla="*/ 614276 w 614276"/>
                <a:gd name="connsiteY2" fmla="*/ 2191109 h 2191109"/>
                <a:gd name="connsiteX0" fmla="*/ 452803 w 616705"/>
                <a:gd name="connsiteY0" fmla="*/ 0 h 2191109"/>
                <a:gd name="connsiteX1" fmla="*/ 4229 w 616705"/>
                <a:gd name="connsiteY1" fmla="*/ 1138686 h 2191109"/>
                <a:gd name="connsiteX2" fmla="*/ 616705 w 616705"/>
                <a:gd name="connsiteY2" fmla="*/ 2191109 h 2191109"/>
                <a:gd name="connsiteX0" fmla="*/ 450199 w 614101"/>
                <a:gd name="connsiteY0" fmla="*/ 0 h 2191109"/>
                <a:gd name="connsiteX1" fmla="*/ 1625 w 614101"/>
                <a:gd name="connsiteY1" fmla="*/ 1138686 h 2191109"/>
                <a:gd name="connsiteX2" fmla="*/ 614101 w 614101"/>
                <a:gd name="connsiteY2" fmla="*/ 2191109 h 2191109"/>
                <a:gd name="connsiteX0" fmla="*/ 467374 w 631276"/>
                <a:gd name="connsiteY0" fmla="*/ 0 h 2191109"/>
                <a:gd name="connsiteX1" fmla="*/ 1547 w 631276"/>
                <a:gd name="connsiteY1" fmla="*/ 1009290 h 2191109"/>
                <a:gd name="connsiteX2" fmla="*/ 631276 w 631276"/>
                <a:gd name="connsiteY2" fmla="*/ 2191109 h 2191109"/>
                <a:gd name="connsiteX0" fmla="*/ 465832 w 629734"/>
                <a:gd name="connsiteY0" fmla="*/ 0 h 2191109"/>
                <a:gd name="connsiteX1" fmla="*/ 5 w 629734"/>
                <a:gd name="connsiteY1" fmla="*/ 1009290 h 2191109"/>
                <a:gd name="connsiteX2" fmla="*/ 629734 w 629734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82228 w 575894"/>
                <a:gd name="connsiteY0" fmla="*/ 0 h 2173856"/>
                <a:gd name="connsiteX1" fmla="*/ 2665 w 575894"/>
                <a:gd name="connsiteY1" fmla="*/ 1216324 h 2173856"/>
                <a:gd name="connsiteX2" fmla="*/ 575893 w 575894"/>
                <a:gd name="connsiteY2" fmla="*/ 2173856 h 2173856"/>
                <a:gd name="connsiteX0" fmla="*/ 360741 w 576728"/>
                <a:gd name="connsiteY0" fmla="*/ 0 h 2156603"/>
                <a:gd name="connsiteX1" fmla="*/ 3500 w 576728"/>
                <a:gd name="connsiteY1" fmla="*/ 1199071 h 2156603"/>
                <a:gd name="connsiteX2" fmla="*/ 576728 w 576728"/>
                <a:gd name="connsiteY2" fmla="*/ 2156603 h 215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6728" h="2156603">
                  <a:moveTo>
                    <a:pt x="360741" y="0"/>
                  </a:moveTo>
                  <a:cubicBezTo>
                    <a:pt x="217687" y="132272"/>
                    <a:pt x="-32498" y="839637"/>
                    <a:pt x="3500" y="1199071"/>
                  </a:cubicBezTo>
                  <a:cubicBezTo>
                    <a:pt x="39498" y="1558505"/>
                    <a:pt x="482557" y="2058837"/>
                    <a:pt x="576728" y="2156603"/>
                  </a:cubicBezTo>
                </a:path>
              </a:pathLst>
            </a:custGeom>
            <a:noFill/>
            <a:ln w="76200"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8207" name="Rectangle 17"/>
            <p:cNvSpPr>
              <a:spLocks noChangeArrowheads="1"/>
            </p:cNvSpPr>
            <p:nvPr/>
          </p:nvSpPr>
          <p:spPr bwMode="auto">
            <a:xfrm>
              <a:off x="1826695" y="1006691"/>
              <a:ext cx="1623219" cy="369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CA"/>
                <a:t>End-Ordovician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6096001" y="669925"/>
            <a:ext cx="1508125" cy="2616200"/>
            <a:chOff x="4572000" y="669133"/>
            <a:chExt cx="1508234" cy="2617531"/>
          </a:xfrm>
        </p:grpSpPr>
        <p:sp>
          <p:nvSpPr>
            <p:cNvPr id="13" name="Freeform 12"/>
            <p:cNvSpPr/>
            <p:nvPr/>
          </p:nvSpPr>
          <p:spPr>
            <a:xfrm>
              <a:off x="4891111" y="1007443"/>
              <a:ext cx="542964" cy="2279221"/>
            </a:xfrm>
            <a:custGeom>
              <a:avLst/>
              <a:gdLst>
                <a:gd name="connsiteX0" fmla="*/ 347737 w 511639"/>
                <a:gd name="connsiteY0" fmla="*/ 0 h 2191109"/>
                <a:gd name="connsiteX1" fmla="*/ 2680 w 511639"/>
                <a:gd name="connsiteY1" fmla="*/ 1664898 h 2191109"/>
                <a:gd name="connsiteX2" fmla="*/ 511639 w 511639"/>
                <a:gd name="connsiteY2" fmla="*/ 2191109 h 2191109"/>
                <a:gd name="connsiteX0" fmla="*/ 450374 w 614276"/>
                <a:gd name="connsiteY0" fmla="*/ 0 h 2191109"/>
                <a:gd name="connsiteX1" fmla="*/ 1800 w 614276"/>
                <a:gd name="connsiteY1" fmla="*/ 1138686 h 2191109"/>
                <a:gd name="connsiteX2" fmla="*/ 614276 w 614276"/>
                <a:gd name="connsiteY2" fmla="*/ 2191109 h 2191109"/>
                <a:gd name="connsiteX0" fmla="*/ 452803 w 616705"/>
                <a:gd name="connsiteY0" fmla="*/ 0 h 2191109"/>
                <a:gd name="connsiteX1" fmla="*/ 4229 w 616705"/>
                <a:gd name="connsiteY1" fmla="*/ 1138686 h 2191109"/>
                <a:gd name="connsiteX2" fmla="*/ 616705 w 616705"/>
                <a:gd name="connsiteY2" fmla="*/ 2191109 h 2191109"/>
                <a:gd name="connsiteX0" fmla="*/ 450199 w 614101"/>
                <a:gd name="connsiteY0" fmla="*/ 0 h 2191109"/>
                <a:gd name="connsiteX1" fmla="*/ 1625 w 614101"/>
                <a:gd name="connsiteY1" fmla="*/ 1138686 h 2191109"/>
                <a:gd name="connsiteX2" fmla="*/ 614101 w 614101"/>
                <a:gd name="connsiteY2" fmla="*/ 2191109 h 2191109"/>
                <a:gd name="connsiteX0" fmla="*/ 467374 w 631276"/>
                <a:gd name="connsiteY0" fmla="*/ 0 h 2191109"/>
                <a:gd name="connsiteX1" fmla="*/ 1547 w 631276"/>
                <a:gd name="connsiteY1" fmla="*/ 1009290 h 2191109"/>
                <a:gd name="connsiteX2" fmla="*/ 631276 w 631276"/>
                <a:gd name="connsiteY2" fmla="*/ 2191109 h 2191109"/>
                <a:gd name="connsiteX0" fmla="*/ 465832 w 629734"/>
                <a:gd name="connsiteY0" fmla="*/ 0 h 2191109"/>
                <a:gd name="connsiteX1" fmla="*/ 5 w 629734"/>
                <a:gd name="connsiteY1" fmla="*/ 1009290 h 2191109"/>
                <a:gd name="connsiteX2" fmla="*/ 629734 w 629734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472" h="2191109">
                  <a:moveTo>
                    <a:pt x="379570" y="0"/>
                  </a:moveTo>
                  <a:cubicBezTo>
                    <a:pt x="236516" y="132272"/>
                    <a:pt x="-1430" y="342181"/>
                    <a:pt x="7" y="1216324"/>
                  </a:cubicBezTo>
                  <a:cubicBezTo>
                    <a:pt x="1444" y="2090467"/>
                    <a:pt x="449301" y="2093343"/>
                    <a:pt x="543472" y="2191109"/>
                  </a:cubicBezTo>
                </a:path>
              </a:pathLst>
            </a:custGeom>
            <a:noFill/>
            <a:ln w="76200"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8205" name="Rectangle 20"/>
            <p:cNvSpPr>
              <a:spLocks noChangeArrowheads="1"/>
            </p:cNvSpPr>
            <p:nvPr/>
          </p:nvSpPr>
          <p:spPr bwMode="auto">
            <a:xfrm>
              <a:off x="4572000" y="669133"/>
              <a:ext cx="150823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CA"/>
                <a:t>end-Triassic </a:t>
              </a: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8147049" y="1174751"/>
            <a:ext cx="2014526" cy="2460625"/>
            <a:chOff x="6622360" y="1174906"/>
            <a:chExt cx="2015445" cy="2460102"/>
          </a:xfrm>
        </p:grpSpPr>
        <p:sp>
          <p:nvSpPr>
            <p:cNvPr id="17" name="Freeform 16"/>
            <p:cNvSpPr/>
            <p:nvPr/>
          </p:nvSpPr>
          <p:spPr>
            <a:xfrm>
              <a:off x="7294179" y="1544715"/>
              <a:ext cx="681348" cy="2090293"/>
            </a:xfrm>
            <a:custGeom>
              <a:avLst/>
              <a:gdLst>
                <a:gd name="connsiteX0" fmla="*/ 347737 w 511639"/>
                <a:gd name="connsiteY0" fmla="*/ 0 h 2191109"/>
                <a:gd name="connsiteX1" fmla="*/ 2680 w 511639"/>
                <a:gd name="connsiteY1" fmla="*/ 1664898 h 2191109"/>
                <a:gd name="connsiteX2" fmla="*/ 511639 w 511639"/>
                <a:gd name="connsiteY2" fmla="*/ 2191109 h 2191109"/>
                <a:gd name="connsiteX0" fmla="*/ 450374 w 614276"/>
                <a:gd name="connsiteY0" fmla="*/ 0 h 2191109"/>
                <a:gd name="connsiteX1" fmla="*/ 1800 w 614276"/>
                <a:gd name="connsiteY1" fmla="*/ 1138686 h 2191109"/>
                <a:gd name="connsiteX2" fmla="*/ 614276 w 614276"/>
                <a:gd name="connsiteY2" fmla="*/ 2191109 h 2191109"/>
                <a:gd name="connsiteX0" fmla="*/ 452803 w 616705"/>
                <a:gd name="connsiteY0" fmla="*/ 0 h 2191109"/>
                <a:gd name="connsiteX1" fmla="*/ 4229 w 616705"/>
                <a:gd name="connsiteY1" fmla="*/ 1138686 h 2191109"/>
                <a:gd name="connsiteX2" fmla="*/ 616705 w 616705"/>
                <a:gd name="connsiteY2" fmla="*/ 2191109 h 2191109"/>
                <a:gd name="connsiteX0" fmla="*/ 450199 w 614101"/>
                <a:gd name="connsiteY0" fmla="*/ 0 h 2191109"/>
                <a:gd name="connsiteX1" fmla="*/ 1625 w 614101"/>
                <a:gd name="connsiteY1" fmla="*/ 1138686 h 2191109"/>
                <a:gd name="connsiteX2" fmla="*/ 614101 w 614101"/>
                <a:gd name="connsiteY2" fmla="*/ 2191109 h 2191109"/>
                <a:gd name="connsiteX0" fmla="*/ 467374 w 631276"/>
                <a:gd name="connsiteY0" fmla="*/ 0 h 2191109"/>
                <a:gd name="connsiteX1" fmla="*/ 1547 w 631276"/>
                <a:gd name="connsiteY1" fmla="*/ 1009290 h 2191109"/>
                <a:gd name="connsiteX2" fmla="*/ 631276 w 631276"/>
                <a:gd name="connsiteY2" fmla="*/ 2191109 h 2191109"/>
                <a:gd name="connsiteX0" fmla="*/ 465832 w 629734"/>
                <a:gd name="connsiteY0" fmla="*/ 0 h 2191109"/>
                <a:gd name="connsiteX1" fmla="*/ 5 w 629734"/>
                <a:gd name="connsiteY1" fmla="*/ 1009290 h 2191109"/>
                <a:gd name="connsiteX2" fmla="*/ 629734 w 629734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85126 w 678425"/>
                <a:gd name="connsiteY0" fmla="*/ 0 h 2096218"/>
                <a:gd name="connsiteX1" fmla="*/ 5563 w 678425"/>
                <a:gd name="connsiteY1" fmla="*/ 1216324 h 2096218"/>
                <a:gd name="connsiteX2" fmla="*/ 678425 w 678425"/>
                <a:gd name="connsiteY2" fmla="*/ 2096218 h 2096218"/>
                <a:gd name="connsiteX0" fmla="*/ 376945 w 678870"/>
                <a:gd name="connsiteY0" fmla="*/ 0 h 2001328"/>
                <a:gd name="connsiteX1" fmla="*/ 6008 w 678870"/>
                <a:gd name="connsiteY1" fmla="*/ 1121434 h 2001328"/>
                <a:gd name="connsiteX2" fmla="*/ 678870 w 678870"/>
                <a:gd name="connsiteY2" fmla="*/ 2001328 h 2001328"/>
                <a:gd name="connsiteX0" fmla="*/ 386947 w 688872"/>
                <a:gd name="connsiteY0" fmla="*/ 0 h 2001328"/>
                <a:gd name="connsiteX1" fmla="*/ 16010 w 688872"/>
                <a:gd name="connsiteY1" fmla="*/ 1121434 h 2001328"/>
                <a:gd name="connsiteX2" fmla="*/ 688872 w 688872"/>
                <a:gd name="connsiteY2" fmla="*/ 2001328 h 2001328"/>
                <a:gd name="connsiteX0" fmla="*/ 442560 w 744485"/>
                <a:gd name="connsiteY0" fmla="*/ 0 h 2001328"/>
                <a:gd name="connsiteX1" fmla="*/ 11238 w 744485"/>
                <a:gd name="connsiteY1" fmla="*/ 1009290 h 2001328"/>
                <a:gd name="connsiteX2" fmla="*/ 744485 w 744485"/>
                <a:gd name="connsiteY2" fmla="*/ 2001328 h 2001328"/>
                <a:gd name="connsiteX0" fmla="*/ 439438 w 680978"/>
                <a:gd name="connsiteY0" fmla="*/ 0 h 2001328"/>
                <a:gd name="connsiteX1" fmla="*/ 8116 w 680978"/>
                <a:gd name="connsiteY1" fmla="*/ 1009290 h 2001328"/>
                <a:gd name="connsiteX2" fmla="*/ 680978 w 680978"/>
                <a:gd name="connsiteY2" fmla="*/ 2001328 h 200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978" h="2001328">
                  <a:moveTo>
                    <a:pt x="439438" y="0"/>
                  </a:moveTo>
                  <a:cubicBezTo>
                    <a:pt x="72098" y="132272"/>
                    <a:pt x="-32141" y="675735"/>
                    <a:pt x="8116" y="1009290"/>
                  </a:cubicBezTo>
                  <a:cubicBezTo>
                    <a:pt x="48373" y="1342845"/>
                    <a:pt x="586807" y="1903562"/>
                    <a:pt x="680978" y="2001328"/>
                  </a:cubicBezTo>
                </a:path>
              </a:pathLst>
            </a:custGeom>
            <a:noFill/>
            <a:ln w="76200"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8203" name="Rectangle 22"/>
            <p:cNvSpPr>
              <a:spLocks noChangeArrowheads="1"/>
            </p:cNvSpPr>
            <p:nvPr/>
          </p:nvSpPr>
          <p:spPr bwMode="auto">
            <a:xfrm>
              <a:off x="6622360" y="1174906"/>
              <a:ext cx="2015445" cy="369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CA"/>
                <a:t>Cretaceous-Tertiary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9BB2403-8DD3-4B3B-8039-56C71BA29AF8}"/>
              </a:ext>
            </a:extLst>
          </p:cNvPr>
          <p:cNvSpPr/>
          <p:nvPr/>
        </p:nvSpPr>
        <p:spPr>
          <a:xfrm>
            <a:off x="9118082" y="6488668"/>
            <a:ext cx="307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(Kirchner &amp; Weil, Nature 2000)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7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14983" y="1198070"/>
            <a:ext cx="1880635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21 species of trees and multiple species of land birds existed at the time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Eastern Island: a tail about the consequences of extinction</a:t>
            </a:r>
            <a:endParaRPr lang="en-CA" sz="24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25887" y="505394"/>
            <a:ext cx="3457571" cy="1336557"/>
            <a:chOff x="221341" y="447027"/>
            <a:chExt cx="3457571" cy="1336557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41" y="447027"/>
              <a:ext cx="1967291" cy="1336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8631" y="447028"/>
              <a:ext cx="1490281" cy="1336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84" y="3907907"/>
            <a:ext cx="2099247" cy="21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130" y="3546606"/>
            <a:ext cx="20955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256" y="2545700"/>
            <a:ext cx="2097374" cy="14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6397883" y="6061207"/>
            <a:ext cx="4194747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Species were harvested faster than they could be replenished</a:t>
            </a:r>
            <a:endParaRPr lang="en-CA" sz="1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69279" y="3568126"/>
            <a:ext cx="2733299" cy="3289874"/>
            <a:chOff x="1063048" y="3580598"/>
            <a:chExt cx="2733299" cy="3289874"/>
          </a:xfrm>
        </p:grpSpPr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048" y="5595139"/>
              <a:ext cx="2733299" cy="1275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Freeform 29"/>
            <p:cNvSpPr/>
            <p:nvPr/>
          </p:nvSpPr>
          <p:spPr>
            <a:xfrm>
              <a:off x="2881046" y="3580598"/>
              <a:ext cx="622548" cy="2699241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62014" y="3998314"/>
            <a:ext cx="159573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 wood for boats</a:t>
            </a:r>
          </a:p>
          <a:p>
            <a:pPr algn="ctr"/>
            <a:r>
              <a:rPr lang="en-US" sz="1400" dirty="0"/>
              <a:t>…no fishing</a:t>
            </a:r>
          </a:p>
          <a:p>
            <a:pPr algn="ctr"/>
            <a:r>
              <a:rPr lang="en-US" sz="1400" dirty="0"/>
              <a:t>…no scape</a:t>
            </a:r>
            <a:endParaRPr lang="en-CA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561478" y="4988585"/>
            <a:ext cx="8933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 food</a:t>
            </a:r>
            <a:endParaRPr lang="en-CA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445391" y="5653506"/>
            <a:ext cx="11254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Cannibalism</a:t>
            </a:r>
            <a:endParaRPr lang="en-CA" sz="1400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921807" y="546264"/>
            <a:ext cx="4055654" cy="1298137"/>
            <a:chOff x="3417262" y="487897"/>
            <a:chExt cx="4055654" cy="1298137"/>
          </a:xfrm>
        </p:grpSpPr>
        <p:sp>
          <p:nvSpPr>
            <p:cNvPr id="4" name="Rectangle 3"/>
            <p:cNvSpPr/>
            <p:nvPr/>
          </p:nvSpPr>
          <p:spPr>
            <a:xfrm>
              <a:off x="3815299" y="487897"/>
              <a:ext cx="1880636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Colonized by Polynesians any where between 300 and 1200 CE</a:t>
              </a: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935" y="489708"/>
              <a:ext cx="1853981" cy="1296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4" name="Straight Arrow Connector 33"/>
            <p:cNvCxnSpPr/>
            <p:nvPr/>
          </p:nvCxnSpPr>
          <p:spPr>
            <a:xfrm>
              <a:off x="3417262" y="1137871"/>
              <a:ext cx="61844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6397883" y="1742503"/>
            <a:ext cx="4196621" cy="819691"/>
            <a:chOff x="4893337" y="1684136"/>
            <a:chExt cx="4196621" cy="819691"/>
          </a:xfrm>
        </p:grpSpPr>
        <p:sp>
          <p:nvSpPr>
            <p:cNvPr id="17" name="Rectangle 16"/>
            <p:cNvSpPr/>
            <p:nvPr/>
          </p:nvSpPr>
          <p:spPr>
            <a:xfrm>
              <a:off x="4893337" y="2226828"/>
              <a:ext cx="4196621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Land species used excessively</a:t>
              </a:r>
              <a:endParaRPr lang="en-CA" sz="1200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7834503" y="1684136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867" y="548074"/>
            <a:ext cx="1880636" cy="129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2369992" y="2085195"/>
            <a:ext cx="3962984" cy="1708080"/>
            <a:chOff x="865447" y="2026829"/>
            <a:chExt cx="3962984" cy="1708080"/>
          </a:xfrm>
        </p:grpSpPr>
        <p:sp>
          <p:nvSpPr>
            <p:cNvPr id="19" name="Rectangle 18"/>
            <p:cNvSpPr/>
            <p:nvPr/>
          </p:nvSpPr>
          <p:spPr>
            <a:xfrm>
              <a:off x="865447" y="2026829"/>
              <a:ext cx="2733298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Most land species went extinct</a:t>
              </a:r>
              <a:endParaRPr lang="en-CA" sz="1200" dirty="0"/>
            </a:p>
          </p:txBody>
        </p:sp>
        <p:pic>
          <p:nvPicPr>
            <p:cNvPr id="8203" name="Picture 1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447" y="2303828"/>
              <a:ext cx="2733298" cy="14310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Freeform 38"/>
            <p:cNvSpPr/>
            <p:nvPr/>
          </p:nvSpPr>
          <p:spPr>
            <a:xfrm rot="2819846" flipH="1">
              <a:off x="3746921" y="2143733"/>
              <a:ext cx="1043765" cy="1119255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83" y="2545700"/>
            <a:ext cx="2099246" cy="136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07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11" grpId="0" animBg="1"/>
      <p:bldP spid="31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7691" y="3128356"/>
            <a:ext cx="3270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Extinction is seriously forever</a:t>
            </a:r>
          </a:p>
        </p:txBody>
      </p:sp>
    </p:spTree>
    <p:extLst>
      <p:ext uri="{BB962C8B-B14F-4D97-AF65-F5344CB8AC3E}">
        <p14:creationId xmlns:p14="http://schemas.microsoft.com/office/powerpoint/2010/main" val="59850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Speciation modes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94" y="0"/>
            <a:ext cx="7375884" cy="674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91441" y="0"/>
            <a:ext cx="3657601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SPECIATION</a:t>
            </a:r>
            <a:endParaRPr lang="en-CA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502339"/>
            <a:ext cx="362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The origin of a new species</a:t>
            </a:r>
          </a:p>
        </p:txBody>
      </p:sp>
    </p:spTree>
    <p:extLst>
      <p:ext uri="{BB962C8B-B14F-4D97-AF65-F5344CB8AC3E}">
        <p14:creationId xmlns:p14="http://schemas.microsoft.com/office/powerpoint/2010/main" val="80122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451FECE-C4C2-4481-8CF3-E0EAC7B9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500"/>
            <a:ext cx="12192000" cy="272092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EA9B01-0870-495C-A2AB-8A276E3DB5C6}"/>
              </a:ext>
            </a:extLst>
          </p:cNvPr>
          <p:cNvSpPr/>
          <p:nvPr/>
        </p:nvSpPr>
        <p:spPr>
          <a:xfrm>
            <a:off x="-600893" y="117565"/>
            <a:ext cx="4545875" cy="6139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The very </a:t>
            </a:r>
            <a:r>
              <a:rPr lang="en-US" sz="2800" b="1" dirty="0" err="1">
                <a:solidFill>
                  <a:schemeClr val="tx1"/>
                </a:solidFill>
              </a:rPr>
              <a:t>very</a:t>
            </a:r>
            <a:r>
              <a:rPr lang="en-US" sz="2800" b="1" dirty="0">
                <a:solidFill>
                  <a:schemeClr val="tx1"/>
                </a:solidFill>
              </a:rPr>
              <a:t> beginning</a:t>
            </a:r>
            <a:endParaRPr lang="en-CA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C98840-8AA5-416D-8E4A-B2255524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034" y="3752850"/>
            <a:ext cx="2733675" cy="310515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C868447-0365-4548-9DA5-7561E81BC84A}"/>
              </a:ext>
            </a:extLst>
          </p:cNvPr>
          <p:cNvGrpSpPr/>
          <p:nvPr/>
        </p:nvGrpSpPr>
        <p:grpSpPr>
          <a:xfrm>
            <a:off x="1" y="3020292"/>
            <a:ext cx="2913139" cy="3667924"/>
            <a:chOff x="1" y="3020292"/>
            <a:chExt cx="2913139" cy="36679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4CF00F6-9CB3-4297-BDF0-1F7EDFBC77F8}"/>
                </a:ext>
              </a:extLst>
            </p:cNvPr>
            <p:cNvGrpSpPr/>
            <p:nvPr/>
          </p:nvGrpSpPr>
          <p:grpSpPr>
            <a:xfrm>
              <a:off x="1" y="3020292"/>
              <a:ext cx="2846251" cy="3667924"/>
              <a:chOff x="1" y="3020292"/>
              <a:chExt cx="2846251" cy="366792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45BFA65-ABFE-4177-9598-91E95A328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14" y="5068216"/>
                <a:ext cx="2596438" cy="1620000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F8EA2F8-4DD1-447E-8875-6539ADEB09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" y="3020292"/>
                <a:ext cx="734290" cy="221672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8D0E68-867D-4081-AE69-C544EDF87EC2}"/>
                  </a:ext>
                </a:extLst>
              </p:cNvPr>
              <p:cNvSpPr txBox="1"/>
              <p:nvPr/>
            </p:nvSpPr>
            <p:spPr>
              <a:xfrm>
                <a:off x="540327" y="4419600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4.6b </a:t>
                </a:r>
                <a:r>
                  <a:rPr lang="en-US" sz="2800" b="1" dirty="0" err="1"/>
                  <a:t>yr</a:t>
                </a:r>
                <a:endParaRPr lang="en-US" sz="2800" b="1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A21D37-F33F-423C-9C87-65AADF1AD7D9}"/>
                </a:ext>
              </a:extLst>
            </p:cNvPr>
            <p:cNvSpPr txBox="1"/>
            <p:nvPr/>
          </p:nvSpPr>
          <p:spPr>
            <a:xfrm>
              <a:off x="2230581" y="4779817"/>
              <a:ext cx="682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Earth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C6BBFB-A95B-4B89-8DC6-72335A3E613F}"/>
              </a:ext>
            </a:extLst>
          </p:cNvPr>
          <p:cNvGrpSpPr/>
          <p:nvPr/>
        </p:nvGrpSpPr>
        <p:grpSpPr>
          <a:xfrm>
            <a:off x="290946" y="3048001"/>
            <a:ext cx="5540991" cy="3624859"/>
            <a:chOff x="290946" y="3048001"/>
            <a:chExt cx="5540991" cy="362485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40DAB6B-F9DA-4023-B98E-8AEDB6A79D8A}"/>
                </a:ext>
              </a:extLst>
            </p:cNvPr>
            <p:cNvGrpSpPr/>
            <p:nvPr/>
          </p:nvGrpSpPr>
          <p:grpSpPr>
            <a:xfrm>
              <a:off x="290946" y="3048001"/>
              <a:ext cx="5418283" cy="3624859"/>
              <a:chOff x="290946" y="3048001"/>
              <a:chExt cx="5418283" cy="3624859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449AD08-C868-4AFC-8A09-8A36932E6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1083" y="5052860"/>
                <a:ext cx="2778146" cy="1620000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70B0E0-BCC3-4A2E-9BC9-1C4C8DEC68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946" y="3048001"/>
                <a:ext cx="3117272" cy="2133599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3F6455-14A8-4648-ABB4-383511E05BF0}"/>
                  </a:ext>
                </a:extLst>
              </p:cNvPr>
              <p:cNvSpPr txBox="1"/>
              <p:nvPr/>
            </p:nvSpPr>
            <p:spPr>
              <a:xfrm>
                <a:off x="3061854" y="4572000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4.5b </a:t>
                </a:r>
                <a:r>
                  <a:rPr lang="en-US" sz="2800" b="1" dirty="0" err="1"/>
                  <a:t>yr</a:t>
                </a:r>
                <a:endParaRPr lang="en-US" sz="2800" b="1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563470-086F-4D08-95EF-C90D91783573}"/>
                </a:ext>
              </a:extLst>
            </p:cNvPr>
            <p:cNvSpPr txBox="1"/>
            <p:nvPr/>
          </p:nvSpPr>
          <p:spPr>
            <a:xfrm>
              <a:off x="5084617" y="472439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457EAB-5EF9-4479-AED0-051F969F8DB7}"/>
              </a:ext>
            </a:extLst>
          </p:cNvPr>
          <p:cNvGrpSpPr/>
          <p:nvPr/>
        </p:nvGrpSpPr>
        <p:grpSpPr>
          <a:xfrm>
            <a:off x="955969" y="3061857"/>
            <a:ext cx="8170419" cy="3796143"/>
            <a:chOff x="955969" y="3061857"/>
            <a:chExt cx="8170419" cy="3796143"/>
          </a:xfrm>
        </p:grpSpPr>
        <p:grpSp>
          <p:nvGrpSpPr>
            <p:cNvPr id="4" name="Group 3"/>
            <p:cNvGrpSpPr/>
            <p:nvPr/>
          </p:nvGrpSpPr>
          <p:grpSpPr>
            <a:xfrm>
              <a:off x="6475220" y="3390583"/>
              <a:ext cx="2651168" cy="3467417"/>
              <a:chOff x="6492832" y="2445163"/>
              <a:chExt cx="2651168" cy="3467417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2832" y="2720597"/>
                <a:ext cx="2651168" cy="3191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543884" y="2445163"/>
                <a:ext cx="2519916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Protocells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C0A1DC-AEB8-438A-843F-197857C09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969" y="3061857"/>
              <a:ext cx="5403267" cy="77585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1898AC-9DE6-4D70-815A-0B8E18AFB339}"/>
                </a:ext>
              </a:extLst>
            </p:cNvPr>
            <p:cNvSpPr txBox="1"/>
            <p:nvPr/>
          </p:nvSpPr>
          <p:spPr>
            <a:xfrm>
              <a:off x="5126181" y="3754581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3.5b </a:t>
              </a:r>
              <a:r>
                <a:rPr lang="en-US" sz="2800" b="1" dirty="0" err="1"/>
                <a:t>yr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6043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39" y="1015608"/>
            <a:ext cx="9400535" cy="420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16632"/>
            <a:ext cx="1219200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Where?</a:t>
            </a:r>
          </a:p>
        </p:txBody>
      </p:sp>
      <p:sp>
        <p:nvSpPr>
          <p:cNvPr id="2" name="4-Point Star 1"/>
          <p:cNvSpPr/>
          <p:nvPr/>
        </p:nvSpPr>
        <p:spPr>
          <a:xfrm>
            <a:off x="7047762" y="1961004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91777" y="1951713"/>
            <a:ext cx="1800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Glazier 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4454" y="5624120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1. </a:t>
            </a:r>
            <a:r>
              <a:rPr lang="en-US" sz="1000" dirty="0" err="1"/>
              <a:t>Schopf</a:t>
            </a:r>
            <a:r>
              <a:rPr lang="en-US" sz="1000" dirty="0"/>
              <a:t>, J. William (29 June 2006). "Fossil evidence of Archaean life". Philosophical Transactions of the Royal Society B. London: Royal Society. 361 (1470): 869–885</a:t>
            </a:r>
          </a:p>
          <a:p>
            <a:r>
              <a:rPr lang="en-US" sz="1000" dirty="0"/>
              <a:t>2. </a:t>
            </a:r>
            <a:r>
              <a:rPr lang="en-US" sz="1000" dirty="0" err="1"/>
              <a:t>Noffke</a:t>
            </a:r>
            <a:r>
              <a:rPr lang="en-US" sz="1000" dirty="0"/>
              <a:t>, Nora; Christian, Daniel; </a:t>
            </a:r>
            <a:r>
              <a:rPr lang="en-US" sz="1000" dirty="0" err="1"/>
              <a:t>Wacey</a:t>
            </a:r>
            <a:r>
              <a:rPr lang="en-US" sz="1000" dirty="0"/>
              <a:t>, David; Hazen, Robert M. (16 November 2013). "</a:t>
            </a:r>
            <a:r>
              <a:rPr lang="en-US" sz="1000" dirty="0" err="1"/>
              <a:t>Microbially</a:t>
            </a:r>
            <a:r>
              <a:rPr lang="en-US" sz="1000" dirty="0"/>
              <a:t> Induced Sedimentary Structures Recording an Ancient Ecosystem in the ca. 3.48 Billion-Year-Old Dresser Formation, Pilbara, Western Australia". Astrobiology. New Rochelle, NY: Mary Ann Liebert, Inc. 13 (12): 1103–1124</a:t>
            </a:r>
          </a:p>
          <a:p>
            <a:r>
              <a:rPr lang="en-US" sz="1000" dirty="0"/>
              <a:t>3. Dodd, Matthew S.; </a:t>
            </a:r>
            <a:r>
              <a:rPr lang="en-US" sz="1000" dirty="0" err="1"/>
              <a:t>Papineau</a:t>
            </a:r>
            <a:r>
              <a:rPr lang="en-US" sz="1000" dirty="0"/>
              <a:t>, Dominic; </a:t>
            </a:r>
            <a:r>
              <a:rPr lang="en-US" sz="1000" dirty="0" err="1"/>
              <a:t>Grenne</a:t>
            </a:r>
            <a:r>
              <a:rPr lang="en-US" sz="1000" dirty="0"/>
              <a:t>, Tor; Slack, John F.; </a:t>
            </a:r>
            <a:r>
              <a:rPr lang="en-US" sz="1000" dirty="0" err="1"/>
              <a:t>Rittner</a:t>
            </a:r>
            <a:r>
              <a:rPr lang="en-US" sz="1000" dirty="0"/>
              <a:t>, Martin; </a:t>
            </a:r>
            <a:r>
              <a:rPr lang="en-US" sz="1000" dirty="0" err="1"/>
              <a:t>Pirajno</a:t>
            </a:r>
            <a:r>
              <a:rPr lang="en-US" sz="1000" dirty="0"/>
              <a:t>, Franco; O'Neil, Jonathan; Little, Crispin T. S. (1 March 2017). "Evidence for early life in Earth’s oldest hydrothermal vent precipitates". Nature. 543: 60–64</a:t>
            </a:r>
          </a:p>
        </p:txBody>
      </p:sp>
      <p:sp>
        <p:nvSpPr>
          <p:cNvPr id="7" name="4-Point Star 6"/>
          <p:cNvSpPr/>
          <p:nvPr/>
        </p:nvSpPr>
        <p:spPr>
          <a:xfrm>
            <a:off x="1719170" y="4697308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63185" y="4688017"/>
            <a:ext cx="270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Pilbara, Western Australia (2)</a:t>
            </a:r>
          </a:p>
        </p:txBody>
      </p:sp>
      <p:sp>
        <p:nvSpPr>
          <p:cNvPr id="9" name="Rectangle 8"/>
          <p:cNvSpPr/>
          <p:nvPr/>
        </p:nvSpPr>
        <p:spPr>
          <a:xfrm>
            <a:off x="-3732584" y="10514255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Schopf</a:t>
            </a:r>
            <a:r>
              <a:rPr lang="en-US" sz="1000" dirty="0"/>
              <a:t>, J. William (29 June 2006). "Fossil evidence of Archaean life". Philosophical Transactions of the Royal Society B. London: Royal Society. 361 (1470): 869–885</a:t>
            </a:r>
          </a:p>
        </p:txBody>
      </p:sp>
      <p:sp>
        <p:nvSpPr>
          <p:cNvPr id="11" name="4-Point Star 10"/>
          <p:cNvSpPr/>
          <p:nvPr/>
        </p:nvSpPr>
        <p:spPr>
          <a:xfrm>
            <a:off x="8872560" y="1371298"/>
            <a:ext cx="216024" cy="288032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061970" y="1303641"/>
            <a:ext cx="1800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Inukjuak</a:t>
            </a:r>
            <a:r>
              <a:rPr lang="en-US" sz="1400" b="1" dirty="0"/>
              <a:t>, Quebec (3)</a:t>
            </a:r>
          </a:p>
        </p:txBody>
      </p:sp>
    </p:spTree>
    <p:extLst>
      <p:ext uri="{BB962C8B-B14F-4D97-AF65-F5344CB8AC3E}">
        <p14:creationId xmlns:p14="http://schemas.microsoft.com/office/powerpoint/2010/main" val="358323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692696"/>
            <a:ext cx="4544870" cy="276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3660" y="6523329"/>
            <a:ext cx="116083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McKay DS; Gibson EK; Thomas-</a:t>
            </a:r>
            <a:r>
              <a:rPr lang="en-US" sz="1200" dirty="0" err="1"/>
              <a:t>Keprta</a:t>
            </a:r>
            <a:r>
              <a:rPr lang="en-US" sz="1200" dirty="0"/>
              <a:t> KL; et al. (August 1996). "Search for past life on Mars: possible relic biogenic activity in </a:t>
            </a:r>
            <a:r>
              <a:rPr lang="en-US" sz="1200" dirty="0" err="1"/>
              <a:t>martian</a:t>
            </a:r>
            <a:r>
              <a:rPr lang="en-US" sz="1200" dirty="0"/>
              <a:t> meteorite ALH84001". Science. 273 (5277): 924–30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752"/>
            <a:ext cx="121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Mars: Panspermia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29" y="777329"/>
            <a:ext cx="3024336" cy="19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30" y="2779585"/>
            <a:ext cx="30384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29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6743269" y="701893"/>
            <a:ext cx="3780670" cy="1818869"/>
            <a:chOff x="5219269" y="701892"/>
            <a:chExt cx="3780670" cy="1818869"/>
          </a:xfrm>
        </p:grpSpPr>
        <p:sp>
          <p:nvSpPr>
            <p:cNvPr id="11" name="Oval 10"/>
            <p:cNvSpPr/>
            <p:nvPr/>
          </p:nvSpPr>
          <p:spPr>
            <a:xfrm>
              <a:off x="5219269" y="1078899"/>
              <a:ext cx="1813892" cy="13921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7186047" y="1143483"/>
              <a:ext cx="1813892" cy="1377278"/>
            </a:xfrm>
            <a:prstGeom prst="ellipse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22359" y="701892"/>
              <a:ext cx="10077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Outward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60366" y="729471"/>
              <a:ext cx="834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Inward</a:t>
              </a: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01" y="3159853"/>
            <a:ext cx="4668572" cy="318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13595"/>
            <a:ext cx="12146604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How species go extinct?</a:t>
            </a:r>
            <a:endParaRPr lang="en-CA" sz="2400" b="1" dirty="0"/>
          </a:p>
        </p:txBody>
      </p:sp>
      <p:sp>
        <p:nvSpPr>
          <p:cNvPr id="7" name="Rectangular Callout 6"/>
          <p:cNvSpPr/>
          <p:nvPr/>
        </p:nvSpPr>
        <p:spPr>
          <a:xfrm>
            <a:off x="5320808" y="6319624"/>
            <a:ext cx="4539118" cy="338958"/>
          </a:xfrm>
          <a:prstGeom prst="wedgeRectCallout">
            <a:avLst>
              <a:gd name="adj1" fmla="val -36870"/>
              <a:gd name="adj2" fmla="val -137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Extinction: lost of the last individual of a species</a:t>
            </a:r>
            <a:endParaRPr lang="en-CA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206056" y="3627074"/>
            <a:ext cx="805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Allopatric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0793" y="5348902"/>
            <a:ext cx="801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Peripatric</a:t>
            </a:r>
            <a:endParaRPr lang="en-CA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66258" y="4411013"/>
            <a:ext cx="819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Sympatric</a:t>
            </a:r>
            <a:endParaRPr lang="en-CA" sz="1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02048" y="1151528"/>
            <a:ext cx="1813892" cy="13921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6725180" y="1041135"/>
            <a:ext cx="1813892" cy="1429942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/>
          <p:cNvCxnSpPr>
            <a:endCxn id="11" idx="6"/>
          </p:cNvCxnSpPr>
          <p:nvPr/>
        </p:nvCxnSpPr>
        <p:spPr>
          <a:xfrm flipV="1">
            <a:off x="7688725" y="1774989"/>
            <a:ext cx="868436" cy="1120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559015" y="1796991"/>
            <a:ext cx="117613" cy="1122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9608710" y="1847618"/>
            <a:ext cx="879612" cy="1120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31665" y="253155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Why will this be important?</a:t>
            </a:r>
            <a:endParaRPr lang="en-CA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6725180" y="2944146"/>
            <a:ext cx="3790760" cy="2785375"/>
            <a:chOff x="5201180" y="2944145"/>
            <a:chExt cx="3790760" cy="2785375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65" y="2944145"/>
              <a:ext cx="936971" cy="741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803" y="2948363"/>
              <a:ext cx="926397" cy="757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5201180" y="4406081"/>
              <a:ext cx="37907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600" dirty="0"/>
                <a:t>Of 245 species analyzed, 98% maintained populations in at least a portion of their peripheral range before going extinct (</a:t>
              </a:r>
              <a:r>
                <a:rPr lang="en-CA" sz="1600" dirty="0" err="1"/>
                <a:t>Channell</a:t>
              </a:r>
              <a:r>
                <a:rPr lang="en-CA" sz="1600" dirty="0"/>
                <a:t> &amp; </a:t>
              </a:r>
              <a:r>
                <a:rPr lang="en-CA" sz="1600" dirty="0" err="1"/>
                <a:t>Lomolino</a:t>
              </a:r>
              <a:r>
                <a:rPr lang="en-CA" sz="1600" dirty="0"/>
                <a:t>, Nature 2000)</a:t>
              </a:r>
            </a:p>
            <a:p>
              <a:pPr algn="ctr"/>
              <a:endParaRPr lang="en-CA" sz="1600" dirty="0"/>
            </a:p>
          </p:txBody>
        </p:sp>
        <p:pic>
          <p:nvPicPr>
            <p:cNvPr id="24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070" y="3150930"/>
              <a:ext cx="947316" cy="414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66" y="3648649"/>
              <a:ext cx="936971" cy="83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229" y="3662526"/>
              <a:ext cx="936971" cy="809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92" y="3659896"/>
              <a:ext cx="942186" cy="766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Freeform 5"/>
          <p:cNvSpPr/>
          <p:nvPr/>
        </p:nvSpPr>
        <p:spPr>
          <a:xfrm>
            <a:off x="4649973" y="895145"/>
            <a:ext cx="2481993" cy="3272822"/>
          </a:xfrm>
          <a:custGeom>
            <a:avLst/>
            <a:gdLst>
              <a:gd name="connsiteX0" fmla="*/ 0 w 1520456"/>
              <a:gd name="connsiteY0" fmla="*/ 2158409 h 2158409"/>
              <a:gd name="connsiteX1" fmla="*/ 510363 w 1520456"/>
              <a:gd name="connsiteY1" fmla="*/ 1477925 h 2158409"/>
              <a:gd name="connsiteX2" fmla="*/ 467833 w 1520456"/>
              <a:gd name="connsiteY2" fmla="*/ 999460 h 2158409"/>
              <a:gd name="connsiteX3" fmla="*/ 520995 w 1520456"/>
              <a:gd name="connsiteY3" fmla="*/ 616688 h 2158409"/>
              <a:gd name="connsiteX4" fmla="*/ 1520456 w 1520456"/>
              <a:gd name="connsiteY4" fmla="*/ 0 h 2158409"/>
              <a:gd name="connsiteX0" fmla="*/ 0 w 1541721"/>
              <a:gd name="connsiteY0" fmla="*/ 1786270 h 1786270"/>
              <a:gd name="connsiteX1" fmla="*/ 510363 w 1541721"/>
              <a:gd name="connsiteY1" fmla="*/ 1105786 h 1786270"/>
              <a:gd name="connsiteX2" fmla="*/ 467833 w 1541721"/>
              <a:gd name="connsiteY2" fmla="*/ 627321 h 1786270"/>
              <a:gd name="connsiteX3" fmla="*/ 520995 w 1541721"/>
              <a:gd name="connsiteY3" fmla="*/ 244549 h 1786270"/>
              <a:gd name="connsiteX4" fmla="*/ 1541721 w 1541721"/>
              <a:gd name="connsiteY4" fmla="*/ 0 h 1786270"/>
              <a:gd name="connsiteX0" fmla="*/ 0 w 1541721"/>
              <a:gd name="connsiteY0" fmla="*/ 1819389 h 1819389"/>
              <a:gd name="connsiteX1" fmla="*/ 510363 w 1541721"/>
              <a:gd name="connsiteY1" fmla="*/ 1138905 h 1819389"/>
              <a:gd name="connsiteX2" fmla="*/ 467833 w 1541721"/>
              <a:gd name="connsiteY2" fmla="*/ 660440 h 1819389"/>
              <a:gd name="connsiteX3" fmla="*/ 520995 w 1541721"/>
              <a:gd name="connsiteY3" fmla="*/ 277668 h 1819389"/>
              <a:gd name="connsiteX4" fmla="*/ 1541721 w 1541721"/>
              <a:gd name="connsiteY4" fmla="*/ 33119 h 1819389"/>
              <a:gd name="connsiteX0" fmla="*/ 0 w 1541721"/>
              <a:gd name="connsiteY0" fmla="*/ 1823300 h 1823300"/>
              <a:gd name="connsiteX1" fmla="*/ 510363 w 1541721"/>
              <a:gd name="connsiteY1" fmla="*/ 1142816 h 1823300"/>
              <a:gd name="connsiteX2" fmla="*/ 467833 w 1541721"/>
              <a:gd name="connsiteY2" fmla="*/ 664351 h 1823300"/>
              <a:gd name="connsiteX3" fmla="*/ 520995 w 1541721"/>
              <a:gd name="connsiteY3" fmla="*/ 281579 h 1823300"/>
              <a:gd name="connsiteX4" fmla="*/ 1541721 w 1541721"/>
              <a:gd name="connsiteY4" fmla="*/ 37030 h 1823300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807535"/>
              <a:gd name="connsiteY0" fmla="*/ 1873171 h 1873171"/>
              <a:gd name="connsiteX1" fmla="*/ 510363 w 1807535"/>
              <a:gd name="connsiteY1" fmla="*/ 1192687 h 1873171"/>
              <a:gd name="connsiteX2" fmla="*/ 520995 w 1807535"/>
              <a:gd name="connsiteY2" fmla="*/ 331450 h 1873171"/>
              <a:gd name="connsiteX3" fmla="*/ 1807535 w 1807535"/>
              <a:gd name="connsiteY3" fmla="*/ 36103 h 1873171"/>
              <a:gd name="connsiteX0" fmla="*/ 0 w 1807535"/>
              <a:gd name="connsiteY0" fmla="*/ 1837651 h 1837651"/>
              <a:gd name="connsiteX1" fmla="*/ 510363 w 1807535"/>
              <a:gd name="connsiteY1" fmla="*/ 1157167 h 1837651"/>
              <a:gd name="connsiteX2" fmla="*/ 520995 w 1807535"/>
              <a:gd name="connsiteY2" fmla="*/ 295930 h 1837651"/>
              <a:gd name="connsiteX3" fmla="*/ 1807535 w 1807535"/>
              <a:gd name="connsiteY3" fmla="*/ 583 h 1837651"/>
              <a:gd name="connsiteX0" fmla="*/ 0 w 1807535"/>
              <a:gd name="connsiteY0" fmla="*/ 1837499 h 1837499"/>
              <a:gd name="connsiteX1" fmla="*/ 510363 w 1807535"/>
              <a:gd name="connsiteY1" fmla="*/ 1157015 h 1837499"/>
              <a:gd name="connsiteX2" fmla="*/ 616688 w 1807535"/>
              <a:gd name="connsiteY2" fmla="*/ 339320 h 1837499"/>
              <a:gd name="connsiteX3" fmla="*/ 1807535 w 1807535"/>
              <a:gd name="connsiteY3" fmla="*/ 431 h 1837499"/>
              <a:gd name="connsiteX0" fmla="*/ 0 w 1807535"/>
              <a:gd name="connsiteY0" fmla="*/ 1837388 h 1837388"/>
              <a:gd name="connsiteX1" fmla="*/ 510363 w 1807535"/>
              <a:gd name="connsiteY1" fmla="*/ 1156904 h 1837388"/>
              <a:gd name="connsiteX2" fmla="*/ 616688 w 1807535"/>
              <a:gd name="connsiteY2" fmla="*/ 339209 h 1837388"/>
              <a:gd name="connsiteX3" fmla="*/ 1807535 w 1807535"/>
              <a:gd name="connsiteY3" fmla="*/ 320 h 1837388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939 h 1837939"/>
              <a:gd name="connsiteX1" fmla="*/ 510363 w 1807535"/>
              <a:gd name="connsiteY1" fmla="*/ 1157455 h 1837939"/>
              <a:gd name="connsiteX2" fmla="*/ 616688 w 1807535"/>
              <a:gd name="connsiteY2" fmla="*/ 339760 h 1837939"/>
              <a:gd name="connsiteX3" fmla="*/ 1807535 w 1807535"/>
              <a:gd name="connsiteY3" fmla="*/ 871 h 1837939"/>
              <a:gd name="connsiteX0" fmla="*/ 0 w 1807535"/>
              <a:gd name="connsiteY0" fmla="*/ 1854994 h 1854994"/>
              <a:gd name="connsiteX1" fmla="*/ 510363 w 1807535"/>
              <a:gd name="connsiteY1" fmla="*/ 1174510 h 1854994"/>
              <a:gd name="connsiteX2" fmla="*/ 616688 w 1807535"/>
              <a:gd name="connsiteY2" fmla="*/ 356815 h 1854994"/>
              <a:gd name="connsiteX3" fmla="*/ 1807535 w 1807535"/>
              <a:gd name="connsiteY3" fmla="*/ 17926 h 1854994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616688 w 1807535"/>
              <a:gd name="connsiteY1" fmla="*/ 349878 h 1848057"/>
              <a:gd name="connsiteX2" fmla="*/ 1807535 w 1807535"/>
              <a:gd name="connsiteY2" fmla="*/ 10989 h 1848057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4802 h 1844802"/>
              <a:gd name="connsiteX1" fmla="*/ 399877 w 1807535"/>
              <a:gd name="connsiteY1" fmla="*/ 538963 h 1844802"/>
              <a:gd name="connsiteX2" fmla="*/ 1807535 w 1807535"/>
              <a:gd name="connsiteY2" fmla="*/ 7734 h 1844802"/>
              <a:gd name="connsiteX0" fmla="*/ 0 w 1807535"/>
              <a:gd name="connsiteY0" fmla="*/ 1852035 h 1852035"/>
              <a:gd name="connsiteX1" fmla="*/ 399877 w 1807535"/>
              <a:gd name="connsiteY1" fmla="*/ 546196 h 1852035"/>
              <a:gd name="connsiteX2" fmla="*/ 1807535 w 1807535"/>
              <a:gd name="connsiteY2" fmla="*/ 14967 h 1852035"/>
              <a:gd name="connsiteX0" fmla="*/ 0 w 1807535"/>
              <a:gd name="connsiteY0" fmla="*/ 1850140 h 1850140"/>
              <a:gd name="connsiteX1" fmla="*/ 399877 w 1807535"/>
              <a:gd name="connsiteY1" fmla="*/ 544301 h 1850140"/>
              <a:gd name="connsiteX2" fmla="*/ 1807535 w 1807535"/>
              <a:gd name="connsiteY2" fmla="*/ 13072 h 185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7535" h="1850140">
                <a:moveTo>
                  <a:pt x="0" y="1850140"/>
                </a:moveTo>
                <a:cubicBezTo>
                  <a:pt x="507897" y="1538019"/>
                  <a:pt x="-73136" y="983501"/>
                  <a:pt x="399877" y="544301"/>
                </a:cubicBezTo>
                <a:cubicBezTo>
                  <a:pt x="872890" y="105101"/>
                  <a:pt x="1094575" y="-48681"/>
                  <a:pt x="1807535" y="13072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9" name="Group 28"/>
          <p:cNvGrpSpPr/>
          <p:nvPr/>
        </p:nvGrpSpPr>
        <p:grpSpPr>
          <a:xfrm>
            <a:off x="4309730" y="3598949"/>
            <a:ext cx="1860696" cy="2280856"/>
            <a:chOff x="2785730" y="3598949"/>
            <a:chExt cx="1860696" cy="2280856"/>
          </a:xfrm>
        </p:grpSpPr>
        <p:sp>
          <p:nvSpPr>
            <p:cNvPr id="3" name="Freeform 2"/>
            <p:cNvSpPr/>
            <p:nvPr/>
          </p:nvSpPr>
          <p:spPr>
            <a:xfrm>
              <a:off x="2785730" y="3876065"/>
              <a:ext cx="1651076" cy="2003740"/>
            </a:xfrm>
            <a:custGeom>
              <a:avLst/>
              <a:gdLst>
                <a:gd name="connsiteX0" fmla="*/ 0 w 1651076"/>
                <a:gd name="connsiteY0" fmla="*/ 770363 h 2003740"/>
                <a:gd name="connsiteX1" fmla="*/ 574158 w 1651076"/>
                <a:gd name="connsiteY1" fmla="*/ 79247 h 2003740"/>
                <a:gd name="connsiteX2" fmla="*/ 1254642 w 1651076"/>
                <a:gd name="connsiteY2" fmla="*/ 79247 h 2003740"/>
                <a:gd name="connsiteX3" fmla="*/ 1626782 w 1651076"/>
                <a:gd name="connsiteY3" fmla="*/ 653405 h 2003740"/>
                <a:gd name="connsiteX4" fmla="*/ 1584251 w 1651076"/>
                <a:gd name="connsiteY4" fmla="*/ 2003740 h 200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076" h="2003740">
                  <a:moveTo>
                    <a:pt x="0" y="770363"/>
                  </a:moveTo>
                  <a:cubicBezTo>
                    <a:pt x="182525" y="482398"/>
                    <a:pt x="365051" y="194433"/>
                    <a:pt x="574158" y="79247"/>
                  </a:cubicBezTo>
                  <a:cubicBezTo>
                    <a:pt x="783265" y="-35939"/>
                    <a:pt x="1079205" y="-16446"/>
                    <a:pt x="1254642" y="79247"/>
                  </a:cubicBezTo>
                  <a:cubicBezTo>
                    <a:pt x="1430079" y="174940"/>
                    <a:pt x="1571847" y="332656"/>
                    <a:pt x="1626782" y="653405"/>
                  </a:cubicBezTo>
                  <a:cubicBezTo>
                    <a:pt x="1681717" y="974154"/>
                    <a:pt x="1632984" y="1488947"/>
                    <a:pt x="1584251" y="200374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30567" y="3598949"/>
              <a:ext cx="1815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How does it occur?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Freeform 33"/>
          <p:cNvSpPr/>
          <p:nvPr/>
        </p:nvSpPr>
        <p:spPr>
          <a:xfrm rot="8956714">
            <a:off x="5032238" y="2621066"/>
            <a:ext cx="3445836" cy="2465205"/>
          </a:xfrm>
          <a:custGeom>
            <a:avLst/>
            <a:gdLst>
              <a:gd name="connsiteX0" fmla="*/ 0 w 1520456"/>
              <a:gd name="connsiteY0" fmla="*/ 2158409 h 2158409"/>
              <a:gd name="connsiteX1" fmla="*/ 510363 w 1520456"/>
              <a:gd name="connsiteY1" fmla="*/ 1477925 h 2158409"/>
              <a:gd name="connsiteX2" fmla="*/ 467833 w 1520456"/>
              <a:gd name="connsiteY2" fmla="*/ 999460 h 2158409"/>
              <a:gd name="connsiteX3" fmla="*/ 520995 w 1520456"/>
              <a:gd name="connsiteY3" fmla="*/ 616688 h 2158409"/>
              <a:gd name="connsiteX4" fmla="*/ 1520456 w 1520456"/>
              <a:gd name="connsiteY4" fmla="*/ 0 h 2158409"/>
              <a:gd name="connsiteX0" fmla="*/ 0 w 1541721"/>
              <a:gd name="connsiteY0" fmla="*/ 1786270 h 1786270"/>
              <a:gd name="connsiteX1" fmla="*/ 510363 w 1541721"/>
              <a:gd name="connsiteY1" fmla="*/ 1105786 h 1786270"/>
              <a:gd name="connsiteX2" fmla="*/ 467833 w 1541721"/>
              <a:gd name="connsiteY2" fmla="*/ 627321 h 1786270"/>
              <a:gd name="connsiteX3" fmla="*/ 520995 w 1541721"/>
              <a:gd name="connsiteY3" fmla="*/ 244549 h 1786270"/>
              <a:gd name="connsiteX4" fmla="*/ 1541721 w 1541721"/>
              <a:gd name="connsiteY4" fmla="*/ 0 h 1786270"/>
              <a:gd name="connsiteX0" fmla="*/ 0 w 1541721"/>
              <a:gd name="connsiteY0" fmla="*/ 1819389 h 1819389"/>
              <a:gd name="connsiteX1" fmla="*/ 510363 w 1541721"/>
              <a:gd name="connsiteY1" fmla="*/ 1138905 h 1819389"/>
              <a:gd name="connsiteX2" fmla="*/ 467833 w 1541721"/>
              <a:gd name="connsiteY2" fmla="*/ 660440 h 1819389"/>
              <a:gd name="connsiteX3" fmla="*/ 520995 w 1541721"/>
              <a:gd name="connsiteY3" fmla="*/ 277668 h 1819389"/>
              <a:gd name="connsiteX4" fmla="*/ 1541721 w 1541721"/>
              <a:gd name="connsiteY4" fmla="*/ 33119 h 1819389"/>
              <a:gd name="connsiteX0" fmla="*/ 0 w 1541721"/>
              <a:gd name="connsiteY0" fmla="*/ 1823300 h 1823300"/>
              <a:gd name="connsiteX1" fmla="*/ 510363 w 1541721"/>
              <a:gd name="connsiteY1" fmla="*/ 1142816 h 1823300"/>
              <a:gd name="connsiteX2" fmla="*/ 467833 w 1541721"/>
              <a:gd name="connsiteY2" fmla="*/ 664351 h 1823300"/>
              <a:gd name="connsiteX3" fmla="*/ 520995 w 1541721"/>
              <a:gd name="connsiteY3" fmla="*/ 281579 h 1823300"/>
              <a:gd name="connsiteX4" fmla="*/ 1541721 w 1541721"/>
              <a:gd name="connsiteY4" fmla="*/ 37030 h 1823300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807535"/>
              <a:gd name="connsiteY0" fmla="*/ 1873171 h 1873171"/>
              <a:gd name="connsiteX1" fmla="*/ 510363 w 1807535"/>
              <a:gd name="connsiteY1" fmla="*/ 1192687 h 1873171"/>
              <a:gd name="connsiteX2" fmla="*/ 520995 w 1807535"/>
              <a:gd name="connsiteY2" fmla="*/ 331450 h 1873171"/>
              <a:gd name="connsiteX3" fmla="*/ 1807535 w 1807535"/>
              <a:gd name="connsiteY3" fmla="*/ 36103 h 1873171"/>
              <a:gd name="connsiteX0" fmla="*/ 0 w 1807535"/>
              <a:gd name="connsiteY0" fmla="*/ 1837651 h 1837651"/>
              <a:gd name="connsiteX1" fmla="*/ 510363 w 1807535"/>
              <a:gd name="connsiteY1" fmla="*/ 1157167 h 1837651"/>
              <a:gd name="connsiteX2" fmla="*/ 520995 w 1807535"/>
              <a:gd name="connsiteY2" fmla="*/ 295930 h 1837651"/>
              <a:gd name="connsiteX3" fmla="*/ 1807535 w 1807535"/>
              <a:gd name="connsiteY3" fmla="*/ 583 h 1837651"/>
              <a:gd name="connsiteX0" fmla="*/ 0 w 1807535"/>
              <a:gd name="connsiteY0" fmla="*/ 1837499 h 1837499"/>
              <a:gd name="connsiteX1" fmla="*/ 510363 w 1807535"/>
              <a:gd name="connsiteY1" fmla="*/ 1157015 h 1837499"/>
              <a:gd name="connsiteX2" fmla="*/ 616688 w 1807535"/>
              <a:gd name="connsiteY2" fmla="*/ 339320 h 1837499"/>
              <a:gd name="connsiteX3" fmla="*/ 1807535 w 1807535"/>
              <a:gd name="connsiteY3" fmla="*/ 431 h 1837499"/>
              <a:gd name="connsiteX0" fmla="*/ 0 w 1807535"/>
              <a:gd name="connsiteY0" fmla="*/ 1837388 h 1837388"/>
              <a:gd name="connsiteX1" fmla="*/ 510363 w 1807535"/>
              <a:gd name="connsiteY1" fmla="*/ 1156904 h 1837388"/>
              <a:gd name="connsiteX2" fmla="*/ 616688 w 1807535"/>
              <a:gd name="connsiteY2" fmla="*/ 339209 h 1837388"/>
              <a:gd name="connsiteX3" fmla="*/ 1807535 w 1807535"/>
              <a:gd name="connsiteY3" fmla="*/ 320 h 1837388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939 h 1837939"/>
              <a:gd name="connsiteX1" fmla="*/ 510363 w 1807535"/>
              <a:gd name="connsiteY1" fmla="*/ 1157455 h 1837939"/>
              <a:gd name="connsiteX2" fmla="*/ 616688 w 1807535"/>
              <a:gd name="connsiteY2" fmla="*/ 339760 h 1837939"/>
              <a:gd name="connsiteX3" fmla="*/ 1807535 w 1807535"/>
              <a:gd name="connsiteY3" fmla="*/ 871 h 1837939"/>
              <a:gd name="connsiteX0" fmla="*/ 0 w 1807535"/>
              <a:gd name="connsiteY0" fmla="*/ 1854994 h 1854994"/>
              <a:gd name="connsiteX1" fmla="*/ 510363 w 1807535"/>
              <a:gd name="connsiteY1" fmla="*/ 1174510 h 1854994"/>
              <a:gd name="connsiteX2" fmla="*/ 616688 w 1807535"/>
              <a:gd name="connsiteY2" fmla="*/ 356815 h 1854994"/>
              <a:gd name="connsiteX3" fmla="*/ 1807535 w 1807535"/>
              <a:gd name="connsiteY3" fmla="*/ 17926 h 1854994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616688 w 1807535"/>
              <a:gd name="connsiteY1" fmla="*/ 349878 h 1848057"/>
              <a:gd name="connsiteX2" fmla="*/ 1807535 w 1807535"/>
              <a:gd name="connsiteY2" fmla="*/ 10989 h 1848057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4802 h 1844802"/>
              <a:gd name="connsiteX1" fmla="*/ 399877 w 1807535"/>
              <a:gd name="connsiteY1" fmla="*/ 538963 h 1844802"/>
              <a:gd name="connsiteX2" fmla="*/ 1807535 w 1807535"/>
              <a:gd name="connsiteY2" fmla="*/ 7734 h 1844802"/>
              <a:gd name="connsiteX0" fmla="*/ 0 w 1807535"/>
              <a:gd name="connsiteY0" fmla="*/ 1852035 h 1852035"/>
              <a:gd name="connsiteX1" fmla="*/ 399877 w 1807535"/>
              <a:gd name="connsiteY1" fmla="*/ 546196 h 1852035"/>
              <a:gd name="connsiteX2" fmla="*/ 1807535 w 1807535"/>
              <a:gd name="connsiteY2" fmla="*/ 14967 h 1852035"/>
              <a:gd name="connsiteX0" fmla="*/ 0 w 1807535"/>
              <a:gd name="connsiteY0" fmla="*/ 1850140 h 1850140"/>
              <a:gd name="connsiteX1" fmla="*/ 399877 w 1807535"/>
              <a:gd name="connsiteY1" fmla="*/ 544301 h 1850140"/>
              <a:gd name="connsiteX2" fmla="*/ 1807535 w 1807535"/>
              <a:gd name="connsiteY2" fmla="*/ 13072 h 1850140"/>
              <a:gd name="connsiteX0" fmla="*/ 0 w 2324674"/>
              <a:gd name="connsiteY0" fmla="*/ 765096 h 765096"/>
              <a:gd name="connsiteX1" fmla="*/ 917016 w 2324674"/>
              <a:gd name="connsiteY1" fmla="*/ 536832 h 765096"/>
              <a:gd name="connsiteX2" fmla="*/ 2324674 w 2324674"/>
              <a:gd name="connsiteY2" fmla="*/ 5603 h 765096"/>
              <a:gd name="connsiteX0" fmla="*/ 0 w 2324674"/>
              <a:gd name="connsiteY0" fmla="*/ 767108 h 767108"/>
              <a:gd name="connsiteX1" fmla="*/ 1228348 w 2324674"/>
              <a:gd name="connsiteY1" fmla="*/ 402784 h 767108"/>
              <a:gd name="connsiteX2" fmla="*/ 2324674 w 2324674"/>
              <a:gd name="connsiteY2" fmla="*/ 7615 h 767108"/>
              <a:gd name="connsiteX0" fmla="*/ 0 w 2339161"/>
              <a:gd name="connsiteY0" fmla="*/ 1030288 h 1030288"/>
              <a:gd name="connsiteX1" fmla="*/ 1228348 w 2339161"/>
              <a:gd name="connsiteY1" fmla="*/ 665964 h 1030288"/>
              <a:gd name="connsiteX2" fmla="*/ 2339161 w 2339161"/>
              <a:gd name="connsiteY2" fmla="*/ 4795 h 1030288"/>
              <a:gd name="connsiteX0" fmla="*/ 0 w 2339161"/>
              <a:gd name="connsiteY0" fmla="*/ 1025493 h 1025493"/>
              <a:gd name="connsiteX1" fmla="*/ 1228348 w 2339161"/>
              <a:gd name="connsiteY1" fmla="*/ 661169 h 1025493"/>
              <a:gd name="connsiteX2" fmla="*/ 2339161 w 2339161"/>
              <a:gd name="connsiteY2" fmla="*/ 0 h 1025493"/>
              <a:gd name="connsiteX0" fmla="*/ 0 w 2339161"/>
              <a:gd name="connsiteY0" fmla="*/ 1025493 h 1101206"/>
              <a:gd name="connsiteX1" fmla="*/ 1264381 w 2339161"/>
              <a:gd name="connsiteY1" fmla="*/ 1065992 h 1101206"/>
              <a:gd name="connsiteX2" fmla="*/ 2339161 w 2339161"/>
              <a:gd name="connsiteY2" fmla="*/ 0 h 1101206"/>
              <a:gd name="connsiteX0" fmla="*/ 0 w 2339161"/>
              <a:gd name="connsiteY0" fmla="*/ 1025493 h 1101206"/>
              <a:gd name="connsiteX1" fmla="*/ 1264381 w 2339161"/>
              <a:gd name="connsiteY1" fmla="*/ 1065992 h 1101206"/>
              <a:gd name="connsiteX2" fmla="*/ 2339161 w 2339161"/>
              <a:gd name="connsiteY2" fmla="*/ 0 h 1101206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097040"/>
              <a:gd name="connsiteX1" fmla="*/ 1264381 w 2339161"/>
              <a:gd name="connsiteY1" fmla="*/ 1065992 h 1097040"/>
              <a:gd name="connsiteX2" fmla="*/ 2339161 w 2339161"/>
              <a:gd name="connsiteY2" fmla="*/ 0 h 10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9161" h="1097040">
                <a:moveTo>
                  <a:pt x="0" y="1025493"/>
                </a:moveTo>
                <a:cubicBezTo>
                  <a:pt x="507897" y="713372"/>
                  <a:pt x="953658" y="1223705"/>
                  <a:pt x="1264381" y="1065992"/>
                </a:cubicBezTo>
                <a:cubicBezTo>
                  <a:pt x="1575104" y="908279"/>
                  <a:pt x="1965858" y="237896"/>
                  <a:pt x="2339161" y="0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96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4" grpId="0" animBg="1"/>
      <p:bldP spid="16" grpId="0" animBg="1"/>
      <p:bldP spid="21" grpId="0"/>
      <p:bldP spid="6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8336"/>
            <a:ext cx="12192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Some facts about extinction</a:t>
            </a:r>
            <a:endParaRPr lang="en-CA" sz="2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761208" y="823044"/>
            <a:ext cx="2335586" cy="2249861"/>
            <a:chOff x="237208" y="823043"/>
            <a:chExt cx="2335586" cy="2249861"/>
          </a:xfrm>
        </p:grpSpPr>
        <p:sp>
          <p:nvSpPr>
            <p:cNvPr id="4" name="Rectangle 3"/>
            <p:cNvSpPr/>
            <p:nvPr/>
          </p:nvSpPr>
          <p:spPr>
            <a:xfrm>
              <a:off x="237208" y="2611239"/>
              <a:ext cx="23355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Of all species that have existed on Earth, 99.9% are now extinct. </a:t>
              </a:r>
            </a:p>
          </p:txBody>
        </p:sp>
        <p:graphicFrame>
          <p:nvGraphicFramePr>
            <p:cNvPr id="2" name="Chart 1"/>
            <p:cNvGraphicFramePr/>
            <p:nvPr>
              <p:extLst>
                <p:ext uri="{D42A27DB-BD31-4B8C-83A1-F6EECF244321}">
                  <p14:modId xmlns:p14="http://schemas.microsoft.com/office/powerpoint/2010/main" val="45166932"/>
                </p:ext>
              </p:extLst>
            </p:nvPr>
          </p:nvGraphicFramePr>
          <p:xfrm>
            <a:off x="376416" y="942644"/>
            <a:ext cx="2077774" cy="17355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882069" y="823043"/>
              <a:ext cx="10458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0.1% extant</a:t>
              </a:r>
              <a:endParaRPr lang="en-CA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9231" y="1849790"/>
              <a:ext cx="11715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99.9% extinct</a:t>
              </a:r>
              <a:endParaRPr lang="en-CA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00936" y="4341866"/>
            <a:ext cx="4837820" cy="1837123"/>
            <a:chOff x="3676936" y="4341865"/>
            <a:chExt cx="4837820" cy="183712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936" y="4341865"/>
              <a:ext cx="4837819" cy="1375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676936" y="5717323"/>
              <a:ext cx="4837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Over the past half billion years, there have been at least twenty mass extinctions. Five of these were major—the so-called Big Five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90126" y="961738"/>
            <a:ext cx="1139617" cy="1224789"/>
            <a:chOff x="3766125" y="961737"/>
            <a:chExt cx="1139617" cy="122478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127" y="1237783"/>
              <a:ext cx="1139615" cy="948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766125" y="961737"/>
              <a:ext cx="1139615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Glaciation</a:t>
              </a:r>
              <a:endParaRPr lang="en-CA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29743" y="960783"/>
            <a:ext cx="814761" cy="1225742"/>
            <a:chOff x="4905742" y="960783"/>
            <a:chExt cx="814761" cy="122574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742" y="1237782"/>
              <a:ext cx="814761" cy="948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905742" y="960783"/>
              <a:ext cx="813600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Volcanism</a:t>
              </a:r>
              <a:endParaRPr lang="en-CA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3343" y="964640"/>
            <a:ext cx="1385813" cy="1221885"/>
            <a:chOff x="5719342" y="964639"/>
            <a:chExt cx="1385813" cy="1221885"/>
          </a:xfrm>
        </p:grpSpPr>
        <p:sp>
          <p:nvSpPr>
            <p:cNvPr id="15" name="TextBox 14"/>
            <p:cNvSpPr txBox="1"/>
            <p:nvPr/>
          </p:nvSpPr>
          <p:spPr>
            <a:xfrm>
              <a:off x="5719342" y="964639"/>
              <a:ext cx="138581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Methane</a:t>
              </a:r>
              <a:endParaRPr lang="en-CA" sz="1200" dirty="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0503" y="1237781"/>
              <a:ext cx="1384652" cy="948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8629154" y="970721"/>
            <a:ext cx="1335168" cy="1215806"/>
            <a:chOff x="7105154" y="970721"/>
            <a:chExt cx="1335168" cy="1215806"/>
          </a:xfrm>
        </p:grpSpPr>
        <p:sp>
          <p:nvSpPr>
            <p:cNvPr id="18" name="TextBox 17"/>
            <p:cNvSpPr txBox="1"/>
            <p:nvPr/>
          </p:nvSpPr>
          <p:spPr>
            <a:xfrm>
              <a:off x="7105154" y="970721"/>
              <a:ext cx="1335167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Meteorites</a:t>
              </a:r>
              <a:endParaRPr lang="en-CA" sz="1200" dirty="0">
                <a:solidFill>
                  <a:schemeClr val="bg1"/>
                </a:solidFill>
              </a:endParaRPr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155" y="1241639"/>
              <a:ext cx="1335167" cy="944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7510130" y="2254694"/>
            <a:ext cx="541934" cy="2548836"/>
            <a:chOff x="5986130" y="2254694"/>
            <a:chExt cx="541934" cy="2548836"/>
          </a:xfrm>
        </p:grpSpPr>
        <p:sp>
          <p:nvSpPr>
            <p:cNvPr id="7" name="Freeform 6"/>
            <p:cNvSpPr/>
            <p:nvPr/>
          </p:nvSpPr>
          <p:spPr>
            <a:xfrm>
              <a:off x="5986130" y="2254694"/>
              <a:ext cx="285467" cy="2548836"/>
            </a:xfrm>
            <a:custGeom>
              <a:avLst/>
              <a:gdLst>
                <a:gd name="connsiteX0" fmla="*/ 191386 w 285467"/>
                <a:gd name="connsiteY0" fmla="*/ 0 h 1158949"/>
                <a:gd name="connsiteX1" fmla="*/ 276447 w 285467"/>
                <a:gd name="connsiteY1" fmla="*/ 563526 h 1158949"/>
                <a:gd name="connsiteX2" fmla="*/ 0 w 285467"/>
                <a:gd name="connsiteY2" fmla="*/ 1158949 h 115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467" h="1158949">
                  <a:moveTo>
                    <a:pt x="191386" y="0"/>
                  </a:moveTo>
                  <a:cubicBezTo>
                    <a:pt x="249865" y="185184"/>
                    <a:pt x="308345" y="370368"/>
                    <a:pt x="276447" y="563526"/>
                  </a:cubicBezTo>
                  <a:cubicBezTo>
                    <a:pt x="244549" y="756684"/>
                    <a:pt x="122274" y="957816"/>
                    <a:pt x="0" y="1158949"/>
                  </a:cubicBezTo>
                </a:path>
              </a:pathLst>
            </a:custGeom>
            <a:noFill/>
            <a:ln w="76200"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87531" y="3000014"/>
              <a:ext cx="5405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rgbClr val="FF0000"/>
                  </a:solidFill>
                </a:rPr>
                <a:t>?</a:t>
              </a:r>
              <a:endParaRPr lang="en-CA" sz="6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03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Image result for plate tecton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416"/>
            <a:ext cx="12192000" cy="66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8458"/>
            <a:ext cx="121920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Why a lack of evidence: recycling of fossils due to plate tectonics.</a:t>
            </a:r>
            <a:endParaRPr lang="en-CA" sz="24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4271516" y="3230218"/>
            <a:ext cx="6396484" cy="3627783"/>
            <a:chOff x="2747516" y="3230217"/>
            <a:chExt cx="6396484" cy="3627783"/>
          </a:xfrm>
        </p:grpSpPr>
        <p:sp>
          <p:nvSpPr>
            <p:cNvPr id="2" name="Rectangle 1"/>
            <p:cNvSpPr/>
            <p:nvPr/>
          </p:nvSpPr>
          <p:spPr>
            <a:xfrm>
              <a:off x="5347251" y="6581001"/>
              <a:ext cx="379674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The Journal of Geology 93, no. 6 (Nov., 1985): 625-643. 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516" y="3230217"/>
              <a:ext cx="6247398" cy="333402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17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1708</Words>
  <Application>Microsoft Office PowerPoint</Application>
  <PresentationFormat>Widescreen</PresentationFormat>
  <Paragraphs>208</Paragraphs>
  <Slides>25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</cp:lastModifiedBy>
  <cp:revision>85</cp:revision>
  <dcterms:created xsi:type="dcterms:W3CDTF">2012-01-18T16:29:24Z</dcterms:created>
  <dcterms:modified xsi:type="dcterms:W3CDTF">2022-01-08T23:08:16Z</dcterms:modified>
</cp:coreProperties>
</file>